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04" r:id="rId2"/>
    <p:sldId id="295" r:id="rId3"/>
    <p:sldId id="296" r:id="rId4"/>
    <p:sldId id="297" r:id="rId5"/>
    <p:sldId id="298" r:id="rId6"/>
    <p:sldId id="299" r:id="rId7"/>
    <p:sldId id="300" r:id="rId8"/>
    <p:sldId id="257" r:id="rId9"/>
    <p:sldId id="267" r:id="rId10"/>
    <p:sldId id="290" r:id="rId11"/>
    <p:sldId id="288" r:id="rId12"/>
    <p:sldId id="312" r:id="rId13"/>
    <p:sldId id="323" r:id="rId14"/>
    <p:sldId id="327" r:id="rId15"/>
    <p:sldId id="328" r:id="rId16"/>
    <p:sldId id="313" r:id="rId17"/>
    <p:sldId id="314" r:id="rId18"/>
    <p:sldId id="315" r:id="rId19"/>
    <p:sldId id="311" r:id="rId20"/>
    <p:sldId id="326" r:id="rId21"/>
    <p:sldId id="292" r:id="rId22"/>
    <p:sldId id="318" r:id="rId23"/>
    <p:sldId id="325" r:id="rId24"/>
    <p:sldId id="293" r:id="rId25"/>
    <p:sldId id="319" r:id="rId26"/>
    <p:sldId id="320" r:id="rId27"/>
    <p:sldId id="321" r:id="rId28"/>
    <p:sldId id="306" r:id="rId29"/>
    <p:sldId id="307" r:id="rId30"/>
    <p:sldId id="308" r:id="rId31"/>
    <p:sldId id="309" r:id="rId32"/>
    <p:sldId id="310" r:id="rId33"/>
    <p:sldId id="32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CC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DE32D-0DD5-44F6-824E-9B24E8757E4D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95D7-3076-4426-90F3-AD51F5A3FF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D7A345A-969C-4A46-99C2-C94D8FFB11AB}" type="slidenum">
              <a:rPr lang="en-US"/>
              <a:t>19</a:t>
            </a:fld>
            <a:endParaRPr lang="en-US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r">
              <a:defRPr/>
            </a:pPr>
            <a:fld id="{154F441E-50A2-4E93-B954-EFA8C74D2461}" type="slidenum">
              <a:rPr lang="en-US" sz="1200" smtClean="0">
                <a:cs typeface="+mn-cs"/>
              </a:rPr>
              <a:t>19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B4F1D-92E2-4E2D-9B6D-8D2D317590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96B8-BC8D-47FD-8CE3-453D8AEE783A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5E25-FCEB-461E-975D-2A2418E248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namchauphi.pp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ClipArt/Anhdong/Nguoi_vat/ag00355_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3729"/>
          <a:stretch>
            <a:fillRect/>
          </a:stretch>
        </p:blipFill>
        <p:spPr bwMode="auto">
          <a:xfrm>
            <a:off x="203200" y="544287"/>
            <a:ext cx="11785600" cy="61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609600" y="1"/>
            <a:ext cx="10972800" cy="452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CÁC ĐẾ QUỐC VÀ THUỘC ĐỊA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33682" y="2382799"/>
            <a:ext cx="109323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3680" y="3777154"/>
            <a:ext cx="1112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Italia,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3680" y="5297691"/>
            <a:ext cx="11125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1" y="1056781"/>
            <a:ext cx="11053355" cy="1297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3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30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Giai đoạn từ năm 1945 đến giữa những năm 60 của thế kỉ XX</a:t>
            </a:r>
            <a:endParaRPr lang="en-US" sz="30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endParaRPr lang="en-US" sz="3000" dirty="0">
              <a:solidFill>
                <a:schemeClr val="bg1"/>
              </a:solidFill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28602"/>
            <a:ext cx="95504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5052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3810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267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548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20px-Flag_of_La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120px-Flag_of_Viet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120px-Flag_of_Indones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56800" y="3581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Line 17"/>
          <p:cNvSpPr>
            <a:spLocks noChangeShapeType="1"/>
          </p:cNvSpPr>
          <p:nvPr/>
        </p:nvSpPr>
        <p:spPr bwMode="auto">
          <a:xfrm flipH="1">
            <a:off x="8636000" y="4419600"/>
            <a:ext cx="19304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 flipV="1">
            <a:off x="5486400" y="4648200"/>
            <a:ext cx="1930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7010400" y="1219200"/>
            <a:ext cx="609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8128000" y="1143000"/>
            <a:ext cx="152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9042400" y="3124200"/>
            <a:ext cx="2641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775200" y="6324600"/>
            <a:ext cx="345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405715" y="1626056"/>
            <a:ext cx="9380575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endParaRPr lang="en-US" altLang="en-US" sz="30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nước Đông Nam Á bị phát xít Nhật chiếm đóng, khi quân Nhật đầu hàng là cơ hội để các nước giải phóng dân tộc.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Giai cấp vô sản, tư sản dân tộc đã vươn lên nắm ngọn cờ lãnh đạo nhân dân đấu tranh.</a:t>
            </a:r>
          </a:p>
          <a:p>
            <a:pPr algn="just" eaLnBrk="1" hangingPunct="1">
              <a:lnSpc>
                <a:spcPct val="125000"/>
              </a:lnSpc>
              <a:buFontTx/>
              <a:buChar char="-"/>
            </a:pPr>
            <a:r>
              <a:rPr lang="en-US" altLang="en-US" sz="3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dân Đông Nam Á có truyền thống yêu nước chống ngoại xâm.</a:t>
            </a:r>
          </a:p>
          <a:p>
            <a:pPr algn="just" eaLnBrk="1" hangingPunct="1">
              <a:lnSpc>
                <a:spcPct val="125000"/>
              </a:lnSpc>
            </a:pPr>
            <a:endParaRPr lang="en-US" altLang="en-US" sz="3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49960" y="482600"/>
            <a:ext cx="1029208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?.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asia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228602"/>
            <a:ext cx="95504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650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5052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38100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267200"/>
            <a:ext cx="50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548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 descr="120px-Flag_of_La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120px-Flag_of_Viet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562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10" name="Picture 14" descr="120px-Flag_of_Ind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419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6" descr="120px-Flag_of_Indones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56800" y="3581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Line 17"/>
          <p:cNvSpPr>
            <a:spLocks noChangeShapeType="1"/>
          </p:cNvSpPr>
          <p:nvPr/>
        </p:nvSpPr>
        <p:spPr bwMode="auto">
          <a:xfrm flipH="1">
            <a:off x="8636000" y="4419600"/>
            <a:ext cx="19304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 flipV="1">
            <a:off x="5486400" y="4648200"/>
            <a:ext cx="19304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 flipH="1">
            <a:off x="7010400" y="1219200"/>
            <a:ext cx="60960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 flipV="1">
            <a:off x="1930400" y="4038600"/>
            <a:ext cx="25400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8128000" y="1143000"/>
            <a:ext cx="1524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</a:p>
        </p:txBody>
      </p:sp>
      <p:sp>
        <p:nvSpPr>
          <p:cNvPr id="16400" name="TextBox 15"/>
          <p:cNvSpPr txBox="1">
            <a:spLocks noChangeArrowheads="1"/>
          </p:cNvSpPr>
          <p:nvPr/>
        </p:nvSpPr>
        <p:spPr bwMode="auto">
          <a:xfrm>
            <a:off x="9042400" y="3124200"/>
            <a:ext cx="2641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IN-ĐÔ-NÊ-XI-A</a:t>
            </a:r>
          </a:p>
        </p:txBody>
      </p:sp>
      <p:sp>
        <p:nvSpPr>
          <p:cNvPr id="16401" name="TextBox 16"/>
          <p:cNvSpPr txBox="1">
            <a:spLocks noChangeArrowheads="1"/>
          </p:cNvSpPr>
          <p:nvPr/>
        </p:nvSpPr>
        <p:spPr bwMode="auto">
          <a:xfrm>
            <a:off x="4775200" y="6324600"/>
            <a:ext cx="34544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5334005"/>
            <a:ext cx="2235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 ĐỘ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(1946-1950)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 bwMode="auto">
          <a:xfrm>
            <a:off x="0" y="1036573"/>
            <a:ext cx="12192000" cy="55984"/>
            <a:chOff x="0" y="728700"/>
            <a:chExt cx="9071992" cy="108012"/>
          </a:xfrm>
        </p:grpSpPr>
        <p:sp>
          <p:nvSpPr>
            <p:cNvPr id="8" name="Rectangle 7"/>
            <p:cNvSpPr/>
            <p:nvPr/>
          </p:nvSpPr>
          <p:spPr>
            <a:xfrm>
              <a:off x="0" y="728700"/>
              <a:ext cx="611150" cy="108012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170" y="728700"/>
              <a:ext cx="8387822" cy="108012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rgbClr val="F79646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04445" y="6246592"/>
            <a:ext cx="520751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altLang="en-US" sz="1800" b="1" i="1" u="none" strike="noStrike" kern="1200" cap="none" spc="0" normalizeH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Chí Minh đọc Tuyên ngôn độc lập</a:t>
            </a:r>
            <a:r>
              <a:rPr kumimoji="0" lang="en-US" altLang="en-US" sz="1800" b="1" i="1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2.9.1945</a:t>
            </a:r>
          </a:p>
        </p:txBody>
      </p:sp>
      <p:pic>
        <p:nvPicPr>
          <p:cNvPr id="2" name="Video HCM doc tuyen ngon doc lap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14" y="0"/>
            <a:ext cx="12067572" cy="661592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5200" y="304800"/>
            <a:ext cx="6604000" cy="6248400"/>
          </a:xfrm>
          <a:noFill/>
        </p:spPr>
      </p:pic>
      <p:pic>
        <p:nvPicPr>
          <p:cNvPr id="10342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37600" y="1676400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1524000"/>
            <a:ext cx="50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 descr="ANd9GcSt62md8ueFplvdvMcYOQwmevC8UX-lr6jxE_Y7u-LD2uSerAo&amp;t=1&amp;usg=__d0pe0-C79NPApJfKo13U12uTfWA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3" y="4648205"/>
            <a:ext cx="34925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8" descr="800px-Flag_of_Algeria_(bordered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828800"/>
            <a:ext cx="3352800" cy="1676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6400800" y="2209800"/>
            <a:ext cx="24384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 flipV="1">
            <a:off x="4165600" y="1981200"/>
            <a:ext cx="24384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12800" y="3581400"/>
            <a:ext cx="39624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AN-GIÊ-RI  (1954-1960)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4000" y="6400805"/>
            <a:ext cx="3556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CẬP  (1952)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0104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  <p:bldP spid="103434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3200" y="360365"/>
            <a:ext cx="3149600" cy="22467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1960, 17 nước châu Phi tuyên bố độc lập  </a:t>
            </a:r>
          </a:p>
          <a:p>
            <a:pPr eaLnBrk="0" hangingPunct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“ năm châu Phi”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bandochauphi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57600" y="0"/>
            <a:ext cx="8128000" cy="6553200"/>
          </a:xfrm>
          <a:noFill/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096000" y="6396038"/>
            <a:ext cx="3759200" cy="461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304800" y="2438400"/>
            <a:ext cx="812800" cy="1588"/>
          </a:xfrm>
          <a:prstGeom prst="straightConnector1">
            <a:avLst/>
          </a:prstGeom>
          <a:noFill/>
          <a:ln w="38100" algn="ctr">
            <a:solidFill>
              <a:srgbClr val="FF6903"/>
            </a:solidFill>
            <a:round/>
            <a:tailEnd type="arrow" w="med" len="med"/>
          </a:ln>
        </p:spPr>
      </p:cxn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luoc_do_khu_vuc_mi_la_tinh_dau_the_ki_xix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0" y="0"/>
            <a:ext cx="812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09600"/>
            <a:ext cx="50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5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9" name="Line 9"/>
          <p:cNvSpPr>
            <a:spLocks noChangeShapeType="1"/>
          </p:cNvSpPr>
          <p:nvPr/>
        </p:nvSpPr>
        <p:spPr bwMode="auto">
          <a:xfrm flipV="1">
            <a:off x="3556000" y="990600"/>
            <a:ext cx="3657600" cy="2057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03200" y="381005"/>
            <a:ext cx="3556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0000"/>
                </a:solidFill>
              </a:rPr>
              <a:t>Lược đồ các nước Mĩ La - tinh</a:t>
            </a:r>
            <a:endParaRPr lang="en-US" sz="2400" b="1"/>
          </a:p>
        </p:txBody>
      </p:sp>
      <p:pic>
        <p:nvPicPr>
          <p:cNvPr id="125967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2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5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  <p:pic>
        <p:nvPicPr>
          <p:cNvPr id="4" name="Picture 15" descr="Cuba xuất bản từ điển thuật ngữ Fidel Cas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576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ờ Cu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" y="2209805"/>
            <a:ext cx="3149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52800" y="3048000"/>
            <a:ext cx="1930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</a:rPr>
              <a:t>CU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9" name="Group 29"/>
          <p:cNvGraphicFramePr>
            <a:graphicFrameLocks noGrp="1"/>
          </p:cNvGraphicFramePr>
          <p:nvPr>
            <p:ph idx="4294967295"/>
          </p:nvPr>
        </p:nvGraphicFramePr>
        <p:xfrm>
          <a:off x="406400" y="838200"/>
          <a:ext cx="11582400" cy="5487988"/>
        </p:xfrm>
        <a:graphic>
          <a:graphicData uri="http://schemas.openxmlformats.org/drawingml/2006/table">
            <a:tbl>
              <a:tblPr/>
              <a:tblGrid>
                <a:gridCol w="2491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5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Giai đoạn từ 1945 đến giữa những năm 60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NamÁ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-xi-a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giê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17/8/1945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2/9/1945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12/10/1945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1946-1950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1954-1962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1/1/1959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XX,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2" name="Text Box 133"/>
          <p:cNvSpPr txBox="1">
            <a:spLocks noChangeArrowheads="1"/>
          </p:cNvSpPr>
          <p:nvPr/>
        </p:nvSpPr>
        <p:spPr bwMode="auto">
          <a:xfrm>
            <a:off x="0" y="5"/>
            <a:ext cx="12192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920" y="158696"/>
            <a:ext cx="10789920" cy="574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1973,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1973,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6185" y="1160585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Oval 3"/>
          <p:cNvSpPr/>
          <p:nvPr/>
        </p:nvSpPr>
        <p:spPr>
          <a:xfrm>
            <a:off x="269631" y="4548554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bandochauphi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0000" y="381000"/>
            <a:ext cx="6604000" cy="6248400"/>
          </a:xfrm>
          <a:noFill/>
        </p:spPr>
      </p:pic>
      <p:sp>
        <p:nvSpPr>
          <p:cNvPr id="100357" name="Oval 5"/>
          <p:cNvSpPr>
            <a:spLocks noChangeArrowheads="1"/>
          </p:cNvSpPr>
          <p:nvPr/>
        </p:nvSpPr>
        <p:spPr bwMode="auto">
          <a:xfrm>
            <a:off x="7213600" y="4114800"/>
            <a:ext cx="37592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 triệu km2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35 triệu dân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016000" y="381000"/>
            <a:ext cx="2133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thuộc địa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chỉ còn</a:t>
            </a:r>
          </a:p>
        </p:txBody>
      </p:sp>
      <p:sp>
        <p:nvSpPr>
          <p:cNvPr id="100361" name="Oval 9"/>
          <p:cNvSpPr>
            <a:spLocks noChangeArrowheads="1"/>
          </p:cNvSpPr>
          <p:nvPr/>
        </p:nvSpPr>
        <p:spPr bwMode="auto">
          <a:xfrm>
            <a:off x="4876800" y="3733800"/>
            <a:ext cx="15240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100362" name="Oval 10"/>
          <p:cNvSpPr>
            <a:spLocks noChangeArrowheads="1"/>
          </p:cNvSpPr>
          <p:nvPr/>
        </p:nvSpPr>
        <p:spPr bwMode="auto">
          <a:xfrm>
            <a:off x="3556000" y="3352800"/>
            <a:ext cx="8128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100363" name="Oval 11"/>
          <p:cNvSpPr>
            <a:spLocks noChangeArrowheads="1"/>
          </p:cNvSpPr>
          <p:nvPr/>
        </p:nvSpPr>
        <p:spPr bwMode="auto">
          <a:xfrm>
            <a:off x="2743200" y="3048000"/>
            <a:ext cx="6096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latin typeface="Calibri" panose="020F050202020403020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6400" y="3537857"/>
            <a:ext cx="21336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1914.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33tr  km2,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9" grpId="0" animBg="1"/>
      <p:bldP spid="100361" grpId="0" animBg="1"/>
      <p:bldP spid="100362" grpId="0" animBg="1"/>
      <p:bldP spid="10036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04257" y="283029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345" y="564985"/>
            <a:ext cx="11589657" cy="1926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endParaRPr lang="pt-BR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pt-BR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Giai đoạn từ giữa những năm 60 đến giữa những năm 70 của thế kỉ XX </a:t>
            </a:r>
          </a:p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endParaRPr lang="en-US" sz="3000" b="1" i="1" dirty="0">
              <a:solidFill>
                <a:schemeClr val="bg1"/>
              </a:solidFill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D Chau 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775" y="457200"/>
            <a:ext cx="7042151" cy="57150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743200" y="6248400"/>
            <a:ext cx="508000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</p:txBody>
      </p:sp>
      <p:sp>
        <p:nvSpPr>
          <p:cNvPr id="26628" name="Freeform 4"/>
          <p:cNvSpPr/>
          <p:nvPr/>
        </p:nvSpPr>
        <p:spPr bwMode="auto">
          <a:xfrm rot="6603676" flipH="1">
            <a:off x="3325570" y="2290893"/>
            <a:ext cx="593867" cy="767935"/>
          </a:xfrm>
          <a:custGeom>
            <a:avLst/>
            <a:gdLst>
              <a:gd name="T0" fmla="*/ 195263 w 130"/>
              <a:gd name="T1" fmla="*/ 14287 h 75"/>
              <a:gd name="T2" fmla="*/ 119063 w 130"/>
              <a:gd name="T3" fmla="*/ 0 h 75"/>
              <a:gd name="T4" fmla="*/ 23813 w 130"/>
              <a:gd name="T5" fmla="*/ 14287 h 75"/>
              <a:gd name="T6" fmla="*/ 76200 w 130"/>
              <a:gd name="T7" fmla="*/ 66675 h 75"/>
              <a:gd name="T8" fmla="*/ 95250 w 130"/>
              <a:gd name="T9" fmla="*/ 104775 h 75"/>
              <a:gd name="T10" fmla="*/ 100013 w 130"/>
              <a:gd name="T11" fmla="*/ 119062 h 75"/>
              <a:gd name="T12" fmla="*/ 104775 w 130"/>
              <a:gd name="T13" fmla="*/ 104775 h 75"/>
              <a:gd name="T14" fmla="*/ 161925 w 130"/>
              <a:gd name="T15" fmla="*/ 76200 h 75"/>
              <a:gd name="T16" fmla="*/ 195263 w 130"/>
              <a:gd name="T17" fmla="*/ 14287 h 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0"/>
              <a:gd name="T28" fmla="*/ 0 h 75"/>
              <a:gd name="T29" fmla="*/ 130 w 130"/>
              <a:gd name="T30" fmla="*/ 75 h 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0" h="75">
                <a:moveTo>
                  <a:pt x="123" y="9"/>
                </a:moveTo>
                <a:cubicBezTo>
                  <a:pt x="107" y="4"/>
                  <a:pt x="91" y="5"/>
                  <a:pt x="75" y="0"/>
                </a:cubicBezTo>
                <a:cubicBezTo>
                  <a:pt x="54" y="4"/>
                  <a:pt x="37" y="7"/>
                  <a:pt x="15" y="9"/>
                </a:cubicBezTo>
                <a:cubicBezTo>
                  <a:pt x="0" y="31"/>
                  <a:pt x="31" y="36"/>
                  <a:pt x="48" y="42"/>
                </a:cubicBezTo>
                <a:cubicBezTo>
                  <a:pt x="43" y="56"/>
                  <a:pt x="49" y="59"/>
                  <a:pt x="60" y="66"/>
                </a:cubicBezTo>
                <a:cubicBezTo>
                  <a:pt x="61" y="69"/>
                  <a:pt x="60" y="75"/>
                  <a:pt x="63" y="75"/>
                </a:cubicBezTo>
                <a:cubicBezTo>
                  <a:pt x="66" y="75"/>
                  <a:pt x="64" y="68"/>
                  <a:pt x="66" y="66"/>
                </a:cubicBezTo>
                <a:cubicBezTo>
                  <a:pt x="74" y="58"/>
                  <a:pt x="92" y="54"/>
                  <a:pt x="102" y="48"/>
                </a:cubicBezTo>
                <a:cubicBezTo>
                  <a:pt x="111" y="34"/>
                  <a:pt x="130" y="29"/>
                  <a:pt x="123" y="9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5"/>
          <p:cNvSpPr/>
          <p:nvPr/>
        </p:nvSpPr>
        <p:spPr bwMode="auto">
          <a:xfrm>
            <a:off x="5640917" y="3810000"/>
            <a:ext cx="1126067" cy="819150"/>
          </a:xfrm>
          <a:custGeom>
            <a:avLst/>
            <a:gdLst>
              <a:gd name="T0" fmla="*/ 712788 w 532"/>
              <a:gd name="T1" fmla="*/ 490538 h 516"/>
              <a:gd name="T2" fmla="*/ 703263 w 532"/>
              <a:gd name="T3" fmla="*/ 681038 h 516"/>
              <a:gd name="T4" fmla="*/ 712788 w 532"/>
              <a:gd name="T5" fmla="*/ 695325 h 516"/>
              <a:gd name="T6" fmla="*/ 727075 w 532"/>
              <a:gd name="T7" fmla="*/ 704850 h 516"/>
              <a:gd name="T8" fmla="*/ 750888 w 532"/>
              <a:gd name="T9" fmla="*/ 742950 h 516"/>
              <a:gd name="T10" fmla="*/ 765175 w 532"/>
              <a:gd name="T11" fmla="*/ 771525 h 516"/>
              <a:gd name="T12" fmla="*/ 750888 w 532"/>
              <a:gd name="T13" fmla="*/ 781050 h 516"/>
              <a:gd name="T14" fmla="*/ 655638 w 532"/>
              <a:gd name="T15" fmla="*/ 819150 h 516"/>
              <a:gd name="T16" fmla="*/ 469900 w 532"/>
              <a:gd name="T17" fmla="*/ 781050 h 516"/>
              <a:gd name="T18" fmla="*/ 184150 w 532"/>
              <a:gd name="T19" fmla="*/ 766763 h 516"/>
              <a:gd name="T20" fmla="*/ 79375 w 532"/>
              <a:gd name="T21" fmla="*/ 738188 h 516"/>
              <a:gd name="T22" fmla="*/ 12700 w 532"/>
              <a:gd name="T23" fmla="*/ 738188 h 516"/>
              <a:gd name="T24" fmla="*/ 31750 w 532"/>
              <a:gd name="T25" fmla="*/ 614363 h 516"/>
              <a:gd name="T26" fmla="*/ 36513 w 532"/>
              <a:gd name="T27" fmla="*/ 585788 h 516"/>
              <a:gd name="T28" fmla="*/ 46038 w 532"/>
              <a:gd name="T29" fmla="*/ 571500 h 516"/>
              <a:gd name="T30" fmla="*/ 65088 w 532"/>
              <a:gd name="T31" fmla="*/ 490538 h 516"/>
              <a:gd name="T32" fmla="*/ 117475 w 532"/>
              <a:gd name="T33" fmla="*/ 423863 h 516"/>
              <a:gd name="T34" fmla="*/ 146050 w 532"/>
              <a:gd name="T35" fmla="*/ 414338 h 516"/>
              <a:gd name="T36" fmla="*/ 141288 w 532"/>
              <a:gd name="T37" fmla="*/ 285750 h 516"/>
              <a:gd name="T38" fmla="*/ 127000 w 532"/>
              <a:gd name="T39" fmla="*/ 280988 h 516"/>
              <a:gd name="T40" fmla="*/ 112713 w 532"/>
              <a:gd name="T41" fmla="*/ 252413 h 516"/>
              <a:gd name="T42" fmla="*/ 84138 w 532"/>
              <a:gd name="T43" fmla="*/ 90488 h 516"/>
              <a:gd name="T44" fmla="*/ 65088 w 532"/>
              <a:gd name="T45" fmla="*/ 42863 h 516"/>
              <a:gd name="T46" fmla="*/ 69850 w 532"/>
              <a:gd name="T47" fmla="*/ 0 h 516"/>
              <a:gd name="T48" fmla="*/ 336550 w 532"/>
              <a:gd name="T49" fmla="*/ 23813 h 516"/>
              <a:gd name="T50" fmla="*/ 379413 w 532"/>
              <a:gd name="T51" fmla="*/ 100013 h 516"/>
              <a:gd name="T52" fmla="*/ 412750 w 532"/>
              <a:gd name="T53" fmla="*/ 138113 h 516"/>
              <a:gd name="T54" fmla="*/ 460375 w 532"/>
              <a:gd name="T55" fmla="*/ 157163 h 516"/>
              <a:gd name="T56" fmla="*/ 493713 w 532"/>
              <a:gd name="T57" fmla="*/ 138113 h 516"/>
              <a:gd name="T58" fmla="*/ 531813 w 532"/>
              <a:gd name="T59" fmla="*/ 109538 h 516"/>
              <a:gd name="T60" fmla="*/ 574675 w 532"/>
              <a:gd name="T61" fmla="*/ 66675 h 516"/>
              <a:gd name="T62" fmla="*/ 684213 w 532"/>
              <a:gd name="T63" fmla="*/ 95250 h 516"/>
              <a:gd name="T64" fmla="*/ 674688 w 532"/>
              <a:gd name="T65" fmla="*/ 214313 h 516"/>
              <a:gd name="T66" fmla="*/ 712788 w 532"/>
              <a:gd name="T67" fmla="*/ 261938 h 516"/>
              <a:gd name="T68" fmla="*/ 731838 w 532"/>
              <a:gd name="T69" fmla="*/ 333375 h 516"/>
              <a:gd name="T70" fmla="*/ 788988 w 532"/>
              <a:gd name="T71" fmla="*/ 347663 h 516"/>
              <a:gd name="T72" fmla="*/ 817563 w 532"/>
              <a:gd name="T73" fmla="*/ 357188 h 516"/>
              <a:gd name="T74" fmla="*/ 836613 w 532"/>
              <a:gd name="T75" fmla="*/ 371475 h 516"/>
              <a:gd name="T76" fmla="*/ 827088 w 532"/>
              <a:gd name="T77" fmla="*/ 490538 h 516"/>
              <a:gd name="T78" fmla="*/ 788988 w 532"/>
              <a:gd name="T79" fmla="*/ 485775 h 516"/>
              <a:gd name="T80" fmla="*/ 712788 w 532"/>
              <a:gd name="T81" fmla="*/ 490538 h 516"/>
              <a:gd name="T82" fmla="*/ 712788 w 532"/>
              <a:gd name="T83" fmla="*/ 590550 h 5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32"/>
              <a:gd name="T127" fmla="*/ 0 h 516"/>
              <a:gd name="T128" fmla="*/ 532 w 532"/>
              <a:gd name="T129" fmla="*/ 516 h 5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32" h="516">
                <a:moveTo>
                  <a:pt x="449" y="309"/>
                </a:moveTo>
                <a:cubicBezTo>
                  <a:pt x="439" y="348"/>
                  <a:pt x="456" y="389"/>
                  <a:pt x="443" y="429"/>
                </a:cubicBezTo>
                <a:cubicBezTo>
                  <a:pt x="445" y="432"/>
                  <a:pt x="446" y="435"/>
                  <a:pt x="449" y="438"/>
                </a:cubicBezTo>
                <a:cubicBezTo>
                  <a:pt x="452" y="441"/>
                  <a:pt x="456" y="441"/>
                  <a:pt x="458" y="444"/>
                </a:cubicBezTo>
                <a:cubicBezTo>
                  <a:pt x="467" y="455"/>
                  <a:pt x="457" y="463"/>
                  <a:pt x="473" y="468"/>
                </a:cubicBezTo>
                <a:cubicBezTo>
                  <a:pt x="475" y="474"/>
                  <a:pt x="483" y="479"/>
                  <a:pt x="482" y="486"/>
                </a:cubicBezTo>
                <a:cubicBezTo>
                  <a:pt x="481" y="490"/>
                  <a:pt x="476" y="491"/>
                  <a:pt x="473" y="492"/>
                </a:cubicBezTo>
                <a:cubicBezTo>
                  <a:pt x="453" y="501"/>
                  <a:pt x="434" y="511"/>
                  <a:pt x="413" y="516"/>
                </a:cubicBezTo>
                <a:cubicBezTo>
                  <a:pt x="383" y="496"/>
                  <a:pt x="330" y="495"/>
                  <a:pt x="296" y="492"/>
                </a:cubicBezTo>
                <a:cubicBezTo>
                  <a:pt x="255" y="478"/>
                  <a:pt x="137" y="484"/>
                  <a:pt x="116" y="483"/>
                </a:cubicBezTo>
                <a:cubicBezTo>
                  <a:pt x="93" y="477"/>
                  <a:pt x="74" y="468"/>
                  <a:pt x="50" y="465"/>
                </a:cubicBezTo>
                <a:cubicBezTo>
                  <a:pt x="28" y="467"/>
                  <a:pt x="17" y="478"/>
                  <a:pt x="8" y="465"/>
                </a:cubicBezTo>
                <a:cubicBezTo>
                  <a:pt x="1" y="439"/>
                  <a:pt x="0" y="407"/>
                  <a:pt x="20" y="387"/>
                </a:cubicBezTo>
                <a:cubicBezTo>
                  <a:pt x="21" y="381"/>
                  <a:pt x="21" y="375"/>
                  <a:pt x="23" y="369"/>
                </a:cubicBezTo>
                <a:cubicBezTo>
                  <a:pt x="24" y="366"/>
                  <a:pt x="28" y="364"/>
                  <a:pt x="29" y="360"/>
                </a:cubicBezTo>
                <a:cubicBezTo>
                  <a:pt x="38" y="308"/>
                  <a:pt x="20" y="330"/>
                  <a:pt x="41" y="309"/>
                </a:cubicBezTo>
                <a:cubicBezTo>
                  <a:pt x="46" y="293"/>
                  <a:pt x="59" y="276"/>
                  <a:pt x="74" y="267"/>
                </a:cubicBezTo>
                <a:cubicBezTo>
                  <a:pt x="80" y="264"/>
                  <a:pt x="92" y="261"/>
                  <a:pt x="92" y="261"/>
                </a:cubicBezTo>
                <a:cubicBezTo>
                  <a:pt x="91" y="234"/>
                  <a:pt x="93" y="207"/>
                  <a:pt x="89" y="180"/>
                </a:cubicBezTo>
                <a:cubicBezTo>
                  <a:pt x="89" y="177"/>
                  <a:pt x="82" y="179"/>
                  <a:pt x="80" y="177"/>
                </a:cubicBezTo>
                <a:cubicBezTo>
                  <a:pt x="75" y="173"/>
                  <a:pt x="73" y="165"/>
                  <a:pt x="71" y="159"/>
                </a:cubicBezTo>
                <a:cubicBezTo>
                  <a:pt x="66" y="124"/>
                  <a:pt x="73" y="87"/>
                  <a:pt x="53" y="57"/>
                </a:cubicBezTo>
                <a:cubicBezTo>
                  <a:pt x="50" y="45"/>
                  <a:pt x="48" y="37"/>
                  <a:pt x="41" y="27"/>
                </a:cubicBezTo>
                <a:cubicBezTo>
                  <a:pt x="37" y="12"/>
                  <a:pt x="31" y="9"/>
                  <a:pt x="44" y="0"/>
                </a:cubicBezTo>
                <a:cubicBezTo>
                  <a:pt x="100" y="4"/>
                  <a:pt x="156" y="8"/>
                  <a:pt x="212" y="15"/>
                </a:cubicBezTo>
                <a:cubicBezTo>
                  <a:pt x="223" y="31"/>
                  <a:pt x="226" y="50"/>
                  <a:pt x="239" y="63"/>
                </a:cubicBezTo>
                <a:cubicBezTo>
                  <a:pt x="243" y="79"/>
                  <a:pt x="244" y="83"/>
                  <a:pt x="260" y="87"/>
                </a:cubicBezTo>
                <a:cubicBezTo>
                  <a:pt x="270" y="94"/>
                  <a:pt x="279" y="95"/>
                  <a:pt x="290" y="99"/>
                </a:cubicBezTo>
                <a:cubicBezTo>
                  <a:pt x="295" y="85"/>
                  <a:pt x="297" y="78"/>
                  <a:pt x="311" y="87"/>
                </a:cubicBezTo>
                <a:cubicBezTo>
                  <a:pt x="327" y="83"/>
                  <a:pt x="322" y="78"/>
                  <a:pt x="335" y="69"/>
                </a:cubicBezTo>
                <a:cubicBezTo>
                  <a:pt x="343" y="57"/>
                  <a:pt x="354" y="54"/>
                  <a:pt x="362" y="42"/>
                </a:cubicBezTo>
                <a:cubicBezTo>
                  <a:pt x="389" y="45"/>
                  <a:pt x="406" y="52"/>
                  <a:pt x="431" y="60"/>
                </a:cubicBezTo>
                <a:cubicBezTo>
                  <a:pt x="439" y="83"/>
                  <a:pt x="431" y="112"/>
                  <a:pt x="425" y="135"/>
                </a:cubicBezTo>
                <a:cubicBezTo>
                  <a:pt x="429" y="151"/>
                  <a:pt x="438" y="154"/>
                  <a:pt x="449" y="165"/>
                </a:cubicBezTo>
                <a:cubicBezTo>
                  <a:pt x="456" y="186"/>
                  <a:pt x="451" y="171"/>
                  <a:pt x="461" y="210"/>
                </a:cubicBezTo>
                <a:cubicBezTo>
                  <a:pt x="461" y="210"/>
                  <a:pt x="491" y="217"/>
                  <a:pt x="497" y="219"/>
                </a:cubicBezTo>
                <a:cubicBezTo>
                  <a:pt x="503" y="221"/>
                  <a:pt x="515" y="225"/>
                  <a:pt x="515" y="225"/>
                </a:cubicBezTo>
                <a:cubicBezTo>
                  <a:pt x="532" y="213"/>
                  <a:pt x="532" y="218"/>
                  <a:pt x="527" y="234"/>
                </a:cubicBezTo>
                <a:cubicBezTo>
                  <a:pt x="525" y="259"/>
                  <a:pt x="531" y="286"/>
                  <a:pt x="521" y="309"/>
                </a:cubicBezTo>
                <a:cubicBezTo>
                  <a:pt x="518" y="316"/>
                  <a:pt x="505" y="306"/>
                  <a:pt x="497" y="306"/>
                </a:cubicBezTo>
                <a:cubicBezTo>
                  <a:pt x="481" y="306"/>
                  <a:pt x="458" y="296"/>
                  <a:pt x="449" y="309"/>
                </a:cubicBezTo>
                <a:cubicBezTo>
                  <a:pt x="437" y="326"/>
                  <a:pt x="449" y="351"/>
                  <a:pt x="449" y="372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7313087" y="4143380"/>
            <a:ext cx="927100" cy="1114425"/>
            <a:chOff x="3455" y="2610"/>
            <a:chExt cx="438" cy="702"/>
          </a:xfrm>
        </p:grpSpPr>
        <p:sp>
          <p:nvSpPr>
            <p:cNvPr id="25607" name="Freeform 7"/>
            <p:cNvSpPr/>
            <p:nvPr/>
          </p:nvSpPr>
          <p:spPr bwMode="auto">
            <a:xfrm>
              <a:off x="3648" y="2622"/>
              <a:ext cx="245" cy="378"/>
            </a:xfrm>
            <a:custGeom>
              <a:avLst/>
              <a:gdLst>
                <a:gd name="T0" fmla="*/ 237 w 245"/>
                <a:gd name="T1" fmla="*/ 0 h 378"/>
                <a:gd name="T2" fmla="*/ 237 w 245"/>
                <a:gd name="T3" fmla="*/ 63 h 378"/>
                <a:gd name="T4" fmla="*/ 234 w 245"/>
                <a:gd name="T5" fmla="*/ 93 h 378"/>
                <a:gd name="T6" fmla="*/ 228 w 245"/>
                <a:gd name="T7" fmla="*/ 111 h 378"/>
                <a:gd name="T8" fmla="*/ 237 w 245"/>
                <a:gd name="T9" fmla="*/ 153 h 378"/>
                <a:gd name="T10" fmla="*/ 243 w 245"/>
                <a:gd name="T11" fmla="*/ 171 h 378"/>
                <a:gd name="T12" fmla="*/ 231 w 245"/>
                <a:gd name="T13" fmla="*/ 201 h 378"/>
                <a:gd name="T14" fmla="*/ 213 w 245"/>
                <a:gd name="T15" fmla="*/ 228 h 378"/>
                <a:gd name="T16" fmla="*/ 210 w 245"/>
                <a:gd name="T17" fmla="*/ 237 h 378"/>
                <a:gd name="T18" fmla="*/ 171 w 245"/>
                <a:gd name="T19" fmla="*/ 252 h 378"/>
                <a:gd name="T20" fmla="*/ 120 w 245"/>
                <a:gd name="T21" fmla="*/ 279 h 378"/>
                <a:gd name="T22" fmla="*/ 90 w 245"/>
                <a:gd name="T23" fmla="*/ 300 h 378"/>
                <a:gd name="T24" fmla="*/ 72 w 245"/>
                <a:gd name="T25" fmla="*/ 309 h 378"/>
                <a:gd name="T26" fmla="*/ 60 w 245"/>
                <a:gd name="T27" fmla="*/ 321 h 378"/>
                <a:gd name="T28" fmla="*/ 33 w 245"/>
                <a:gd name="T29" fmla="*/ 339 h 378"/>
                <a:gd name="T30" fmla="*/ 12 w 245"/>
                <a:gd name="T31" fmla="*/ 360 h 378"/>
                <a:gd name="T32" fmla="*/ 0 w 245"/>
                <a:gd name="T33" fmla="*/ 378 h 3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5"/>
                <a:gd name="T52" fmla="*/ 0 h 378"/>
                <a:gd name="T53" fmla="*/ 245 w 245"/>
                <a:gd name="T54" fmla="*/ 378 h 3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5" h="378">
                  <a:moveTo>
                    <a:pt x="237" y="0"/>
                  </a:moveTo>
                  <a:cubicBezTo>
                    <a:pt x="240" y="25"/>
                    <a:pt x="245" y="40"/>
                    <a:pt x="237" y="63"/>
                  </a:cubicBezTo>
                  <a:cubicBezTo>
                    <a:pt x="236" y="73"/>
                    <a:pt x="236" y="83"/>
                    <a:pt x="234" y="93"/>
                  </a:cubicBezTo>
                  <a:cubicBezTo>
                    <a:pt x="233" y="99"/>
                    <a:pt x="228" y="111"/>
                    <a:pt x="228" y="111"/>
                  </a:cubicBezTo>
                  <a:cubicBezTo>
                    <a:pt x="230" y="125"/>
                    <a:pt x="233" y="139"/>
                    <a:pt x="237" y="153"/>
                  </a:cubicBezTo>
                  <a:cubicBezTo>
                    <a:pt x="239" y="159"/>
                    <a:pt x="243" y="171"/>
                    <a:pt x="243" y="171"/>
                  </a:cubicBezTo>
                  <a:cubicBezTo>
                    <a:pt x="236" y="181"/>
                    <a:pt x="237" y="191"/>
                    <a:pt x="231" y="201"/>
                  </a:cubicBezTo>
                  <a:cubicBezTo>
                    <a:pt x="226" y="210"/>
                    <a:pt x="216" y="218"/>
                    <a:pt x="213" y="228"/>
                  </a:cubicBezTo>
                  <a:cubicBezTo>
                    <a:pt x="212" y="231"/>
                    <a:pt x="212" y="235"/>
                    <a:pt x="210" y="237"/>
                  </a:cubicBezTo>
                  <a:cubicBezTo>
                    <a:pt x="202" y="245"/>
                    <a:pt x="182" y="248"/>
                    <a:pt x="171" y="252"/>
                  </a:cubicBezTo>
                  <a:cubicBezTo>
                    <a:pt x="165" y="269"/>
                    <a:pt x="136" y="268"/>
                    <a:pt x="120" y="279"/>
                  </a:cubicBezTo>
                  <a:cubicBezTo>
                    <a:pt x="111" y="293"/>
                    <a:pt x="107" y="297"/>
                    <a:pt x="90" y="300"/>
                  </a:cubicBezTo>
                  <a:cubicBezTo>
                    <a:pt x="84" y="304"/>
                    <a:pt x="77" y="304"/>
                    <a:pt x="72" y="309"/>
                  </a:cubicBezTo>
                  <a:cubicBezTo>
                    <a:pt x="56" y="325"/>
                    <a:pt x="84" y="313"/>
                    <a:pt x="60" y="321"/>
                  </a:cubicBezTo>
                  <a:cubicBezTo>
                    <a:pt x="52" y="333"/>
                    <a:pt x="47" y="336"/>
                    <a:pt x="33" y="339"/>
                  </a:cubicBezTo>
                  <a:cubicBezTo>
                    <a:pt x="30" y="348"/>
                    <a:pt x="12" y="360"/>
                    <a:pt x="12" y="360"/>
                  </a:cubicBezTo>
                  <a:cubicBezTo>
                    <a:pt x="10" y="367"/>
                    <a:pt x="0" y="378"/>
                    <a:pt x="0" y="378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/>
            <p:nvPr/>
          </p:nvSpPr>
          <p:spPr bwMode="auto">
            <a:xfrm>
              <a:off x="3471" y="2961"/>
              <a:ext cx="177" cy="351"/>
            </a:xfrm>
            <a:custGeom>
              <a:avLst/>
              <a:gdLst>
                <a:gd name="T0" fmla="*/ 72 w 177"/>
                <a:gd name="T1" fmla="*/ 0 h 351"/>
                <a:gd name="T2" fmla="*/ 63 w 177"/>
                <a:gd name="T3" fmla="*/ 48 h 351"/>
                <a:gd name="T4" fmla="*/ 45 w 177"/>
                <a:gd name="T5" fmla="*/ 114 h 351"/>
                <a:gd name="T6" fmla="*/ 39 w 177"/>
                <a:gd name="T7" fmla="*/ 123 h 351"/>
                <a:gd name="T8" fmla="*/ 21 w 177"/>
                <a:gd name="T9" fmla="*/ 129 h 351"/>
                <a:gd name="T10" fmla="*/ 0 w 177"/>
                <a:gd name="T11" fmla="*/ 156 h 351"/>
                <a:gd name="T12" fmla="*/ 3 w 177"/>
                <a:gd name="T13" fmla="*/ 198 h 351"/>
                <a:gd name="T14" fmla="*/ 15 w 177"/>
                <a:gd name="T15" fmla="*/ 216 h 351"/>
                <a:gd name="T16" fmla="*/ 18 w 177"/>
                <a:gd name="T17" fmla="*/ 258 h 351"/>
                <a:gd name="T18" fmla="*/ 15 w 177"/>
                <a:gd name="T19" fmla="*/ 285 h 351"/>
                <a:gd name="T20" fmla="*/ 21 w 177"/>
                <a:gd name="T21" fmla="*/ 336 h 351"/>
                <a:gd name="T22" fmla="*/ 42 w 177"/>
                <a:gd name="T23" fmla="*/ 351 h 351"/>
                <a:gd name="T24" fmla="*/ 63 w 177"/>
                <a:gd name="T25" fmla="*/ 279 h 351"/>
                <a:gd name="T26" fmla="*/ 102 w 177"/>
                <a:gd name="T27" fmla="*/ 270 h 351"/>
                <a:gd name="T28" fmla="*/ 108 w 177"/>
                <a:gd name="T29" fmla="*/ 261 h 351"/>
                <a:gd name="T30" fmla="*/ 126 w 177"/>
                <a:gd name="T31" fmla="*/ 255 h 351"/>
                <a:gd name="T32" fmla="*/ 144 w 177"/>
                <a:gd name="T33" fmla="*/ 243 h 351"/>
                <a:gd name="T34" fmla="*/ 156 w 177"/>
                <a:gd name="T35" fmla="*/ 225 h 351"/>
                <a:gd name="T36" fmla="*/ 150 w 177"/>
                <a:gd name="T37" fmla="*/ 114 h 351"/>
                <a:gd name="T38" fmla="*/ 135 w 177"/>
                <a:gd name="T39" fmla="*/ 60 h 351"/>
                <a:gd name="T40" fmla="*/ 138 w 177"/>
                <a:gd name="T41" fmla="*/ 42 h 351"/>
                <a:gd name="T42" fmla="*/ 177 w 177"/>
                <a:gd name="T43" fmla="*/ 36 h 3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351"/>
                <a:gd name="T68" fmla="*/ 177 w 177"/>
                <a:gd name="T69" fmla="*/ 351 h 3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351">
                  <a:moveTo>
                    <a:pt x="72" y="0"/>
                  </a:moveTo>
                  <a:cubicBezTo>
                    <a:pt x="67" y="16"/>
                    <a:pt x="66" y="32"/>
                    <a:pt x="63" y="48"/>
                  </a:cubicBezTo>
                  <a:cubicBezTo>
                    <a:pt x="61" y="85"/>
                    <a:pt x="70" y="97"/>
                    <a:pt x="45" y="114"/>
                  </a:cubicBezTo>
                  <a:cubicBezTo>
                    <a:pt x="43" y="117"/>
                    <a:pt x="42" y="121"/>
                    <a:pt x="39" y="123"/>
                  </a:cubicBezTo>
                  <a:cubicBezTo>
                    <a:pt x="34" y="126"/>
                    <a:pt x="21" y="129"/>
                    <a:pt x="21" y="129"/>
                  </a:cubicBezTo>
                  <a:cubicBezTo>
                    <a:pt x="13" y="137"/>
                    <a:pt x="0" y="156"/>
                    <a:pt x="0" y="156"/>
                  </a:cubicBezTo>
                  <a:cubicBezTo>
                    <a:pt x="1" y="170"/>
                    <a:pt x="0" y="184"/>
                    <a:pt x="3" y="198"/>
                  </a:cubicBezTo>
                  <a:cubicBezTo>
                    <a:pt x="5" y="205"/>
                    <a:pt x="15" y="216"/>
                    <a:pt x="15" y="216"/>
                  </a:cubicBezTo>
                  <a:cubicBezTo>
                    <a:pt x="17" y="231"/>
                    <a:pt x="14" y="245"/>
                    <a:pt x="18" y="258"/>
                  </a:cubicBezTo>
                  <a:cubicBezTo>
                    <a:pt x="14" y="269"/>
                    <a:pt x="19" y="274"/>
                    <a:pt x="15" y="285"/>
                  </a:cubicBezTo>
                  <a:cubicBezTo>
                    <a:pt x="26" y="302"/>
                    <a:pt x="12" y="317"/>
                    <a:pt x="21" y="336"/>
                  </a:cubicBezTo>
                  <a:cubicBezTo>
                    <a:pt x="24" y="344"/>
                    <a:pt x="35" y="346"/>
                    <a:pt x="42" y="351"/>
                  </a:cubicBezTo>
                  <a:cubicBezTo>
                    <a:pt x="59" y="326"/>
                    <a:pt x="29" y="287"/>
                    <a:pt x="63" y="279"/>
                  </a:cubicBezTo>
                  <a:cubicBezTo>
                    <a:pt x="89" y="262"/>
                    <a:pt x="45" y="289"/>
                    <a:pt x="102" y="270"/>
                  </a:cubicBezTo>
                  <a:cubicBezTo>
                    <a:pt x="105" y="269"/>
                    <a:pt x="105" y="263"/>
                    <a:pt x="108" y="261"/>
                  </a:cubicBezTo>
                  <a:cubicBezTo>
                    <a:pt x="113" y="258"/>
                    <a:pt x="126" y="255"/>
                    <a:pt x="126" y="255"/>
                  </a:cubicBezTo>
                  <a:cubicBezTo>
                    <a:pt x="131" y="250"/>
                    <a:pt x="139" y="248"/>
                    <a:pt x="144" y="243"/>
                  </a:cubicBezTo>
                  <a:cubicBezTo>
                    <a:pt x="149" y="238"/>
                    <a:pt x="156" y="225"/>
                    <a:pt x="156" y="225"/>
                  </a:cubicBezTo>
                  <a:cubicBezTo>
                    <a:pt x="163" y="189"/>
                    <a:pt x="171" y="146"/>
                    <a:pt x="150" y="114"/>
                  </a:cubicBezTo>
                  <a:cubicBezTo>
                    <a:pt x="146" y="91"/>
                    <a:pt x="142" y="80"/>
                    <a:pt x="135" y="60"/>
                  </a:cubicBezTo>
                  <a:cubicBezTo>
                    <a:pt x="136" y="54"/>
                    <a:pt x="135" y="47"/>
                    <a:pt x="138" y="42"/>
                  </a:cubicBezTo>
                  <a:cubicBezTo>
                    <a:pt x="145" y="31"/>
                    <a:pt x="177" y="36"/>
                    <a:pt x="177" y="3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/>
            <p:nvPr/>
          </p:nvSpPr>
          <p:spPr bwMode="auto">
            <a:xfrm>
              <a:off x="3455" y="2610"/>
              <a:ext cx="433" cy="357"/>
            </a:xfrm>
            <a:custGeom>
              <a:avLst/>
              <a:gdLst>
                <a:gd name="T0" fmla="*/ 433 w 433"/>
                <a:gd name="T1" fmla="*/ 0 h 357"/>
                <a:gd name="T2" fmla="*/ 373 w 433"/>
                <a:gd name="T3" fmla="*/ 24 h 357"/>
                <a:gd name="T4" fmla="*/ 328 w 433"/>
                <a:gd name="T5" fmla="*/ 33 h 357"/>
                <a:gd name="T6" fmla="*/ 292 w 433"/>
                <a:gd name="T7" fmla="*/ 45 h 357"/>
                <a:gd name="T8" fmla="*/ 196 w 433"/>
                <a:gd name="T9" fmla="*/ 39 h 357"/>
                <a:gd name="T10" fmla="*/ 205 w 433"/>
                <a:gd name="T11" fmla="*/ 141 h 357"/>
                <a:gd name="T12" fmla="*/ 223 w 433"/>
                <a:gd name="T13" fmla="*/ 162 h 357"/>
                <a:gd name="T14" fmla="*/ 250 w 433"/>
                <a:gd name="T15" fmla="*/ 198 h 357"/>
                <a:gd name="T16" fmla="*/ 196 w 433"/>
                <a:gd name="T17" fmla="*/ 258 h 357"/>
                <a:gd name="T18" fmla="*/ 163 w 433"/>
                <a:gd name="T19" fmla="*/ 240 h 357"/>
                <a:gd name="T20" fmla="*/ 181 w 433"/>
                <a:gd name="T21" fmla="*/ 189 h 357"/>
                <a:gd name="T22" fmla="*/ 169 w 433"/>
                <a:gd name="T23" fmla="*/ 162 h 357"/>
                <a:gd name="T24" fmla="*/ 151 w 433"/>
                <a:gd name="T25" fmla="*/ 168 h 357"/>
                <a:gd name="T26" fmla="*/ 139 w 433"/>
                <a:gd name="T27" fmla="*/ 165 h 357"/>
                <a:gd name="T28" fmla="*/ 133 w 433"/>
                <a:gd name="T29" fmla="*/ 156 h 357"/>
                <a:gd name="T30" fmla="*/ 115 w 433"/>
                <a:gd name="T31" fmla="*/ 150 h 357"/>
                <a:gd name="T32" fmla="*/ 100 w 433"/>
                <a:gd name="T33" fmla="*/ 162 h 357"/>
                <a:gd name="T34" fmla="*/ 43 w 433"/>
                <a:gd name="T35" fmla="*/ 171 h 357"/>
                <a:gd name="T36" fmla="*/ 19 w 433"/>
                <a:gd name="T37" fmla="*/ 198 h 357"/>
                <a:gd name="T38" fmla="*/ 7 w 433"/>
                <a:gd name="T39" fmla="*/ 201 h 357"/>
                <a:gd name="T40" fmla="*/ 16 w 433"/>
                <a:gd name="T41" fmla="*/ 195 h 357"/>
                <a:gd name="T42" fmla="*/ 52 w 433"/>
                <a:gd name="T43" fmla="*/ 228 h 357"/>
                <a:gd name="T44" fmla="*/ 100 w 433"/>
                <a:gd name="T45" fmla="*/ 243 h 357"/>
                <a:gd name="T46" fmla="*/ 112 w 433"/>
                <a:gd name="T47" fmla="*/ 294 h 357"/>
                <a:gd name="T48" fmla="*/ 100 w 433"/>
                <a:gd name="T49" fmla="*/ 357 h 3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33"/>
                <a:gd name="T76" fmla="*/ 0 h 357"/>
                <a:gd name="T77" fmla="*/ 433 w 433"/>
                <a:gd name="T78" fmla="*/ 357 h 3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33" h="357">
                  <a:moveTo>
                    <a:pt x="433" y="0"/>
                  </a:moveTo>
                  <a:cubicBezTo>
                    <a:pt x="415" y="13"/>
                    <a:pt x="394" y="19"/>
                    <a:pt x="373" y="24"/>
                  </a:cubicBezTo>
                  <a:cubicBezTo>
                    <a:pt x="351" y="39"/>
                    <a:pt x="377" y="23"/>
                    <a:pt x="328" y="33"/>
                  </a:cubicBezTo>
                  <a:cubicBezTo>
                    <a:pt x="316" y="35"/>
                    <a:pt x="305" y="43"/>
                    <a:pt x="292" y="45"/>
                  </a:cubicBezTo>
                  <a:cubicBezTo>
                    <a:pt x="245" y="41"/>
                    <a:pt x="247" y="36"/>
                    <a:pt x="196" y="39"/>
                  </a:cubicBezTo>
                  <a:cubicBezTo>
                    <a:pt x="185" y="73"/>
                    <a:pt x="173" y="120"/>
                    <a:pt x="205" y="141"/>
                  </a:cubicBezTo>
                  <a:cubicBezTo>
                    <a:pt x="212" y="152"/>
                    <a:pt x="211" y="158"/>
                    <a:pt x="223" y="162"/>
                  </a:cubicBezTo>
                  <a:cubicBezTo>
                    <a:pt x="241" y="180"/>
                    <a:pt x="238" y="180"/>
                    <a:pt x="250" y="198"/>
                  </a:cubicBezTo>
                  <a:cubicBezTo>
                    <a:pt x="240" y="229"/>
                    <a:pt x="222" y="240"/>
                    <a:pt x="196" y="258"/>
                  </a:cubicBezTo>
                  <a:cubicBezTo>
                    <a:pt x="176" y="255"/>
                    <a:pt x="168" y="259"/>
                    <a:pt x="163" y="240"/>
                  </a:cubicBezTo>
                  <a:cubicBezTo>
                    <a:pt x="178" y="225"/>
                    <a:pt x="169" y="206"/>
                    <a:pt x="181" y="189"/>
                  </a:cubicBezTo>
                  <a:cubicBezTo>
                    <a:pt x="180" y="184"/>
                    <a:pt x="182" y="162"/>
                    <a:pt x="169" y="162"/>
                  </a:cubicBezTo>
                  <a:cubicBezTo>
                    <a:pt x="163" y="162"/>
                    <a:pt x="151" y="168"/>
                    <a:pt x="151" y="168"/>
                  </a:cubicBezTo>
                  <a:cubicBezTo>
                    <a:pt x="147" y="167"/>
                    <a:pt x="142" y="167"/>
                    <a:pt x="139" y="165"/>
                  </a:cubicBezTo>
                  <a:cubicBezTo>
                    <a:pt x="136" y="163"/>
                    <a:pt x="136" y="158"/>
                    <a:pt x="133" y="156"/>
                  </a:cubicBezTo>
                  <a:cubicBezTo>
                    <a:pt x="128" y="153"/>
                    <a:pt x="115" y="150"/>
                    <a:pt x="115" y="150"/>
                  </a:cubicBezTo>
                  <a:cubicBezTo>
                    <a:pt x="82" y="161"/>
                    <a:pt x="131" y="143"/>
                    <a:pt x="100" y="162"/>
                  </a:cubicBezTo>
                  <a:cubicBezTo>
                    <a:pt x="86" y="171"/>
                    <a:pt x="55" y="170"/>
                    <a:pt x="43" y="171"/>
                  </a:cubicBezTo>
                  <a:cubicBezTo>
                    <a:pt x="14" y="178"/>
                    <a:pt x="8" y="166"/>
                    <a:pt x="19" y="198"/>
                  </a:cubicBezTo>
                  <a:cubicBezTo>
                    <a:pt x="0" y="204"/>
                    <a:pt x="20" y="221"/>
                    <a:pt x="7" y="201"/>
                  </a:cubicBezTo>
                  <a:cubicBezTo>
                    <a:pt x="9" y="188"/>
                    <a:pt x="23" y="158"/>
                    <a:pt x="16" y="195"/>
                  </a:cubicBezTo>
                  <a:cubicBezTo>
                    <a:pt x="20" y="230"/>
                    <a:pt x="20" y="223"/>
                    <a:pt x="52" y="228"/>
                  </a:cubicBezTo>
                  <a:cubicBezTo>
                    <a:pt x="67" y="238"/>
                    <a:pt x="82" y="240"/>
                    <a:pt x="100" y="243"/>
                  </a:cubicBezTo>
                  <a:cubicBezTo>
                    <a:pt x="128" y="262"/>
                    <a:pt x="121" y="257"/>
                    <a:pt x="112" y="294"/>
                  </a:cubicBezTo>
                  <a:cubicBezTo>
                    <a:pt x="110" y="316"/>
                    <a:pt x="100" y="336"/>
                    <a:pt x="100" y="357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406400" y="4114800"/>
            <a:ext cx="2743200" cy="762000"/>
          </a:xfrm>
          <a:prstGeom prst="wedgeRoundRectCallout">
            <a:avLst>
              <a:gd name="adj1" fmla="val 157176"/>
              <a:gd name="adj2" fmla="val -3625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prstDash val="sysDot"/>
            <a:miter lim="800000"/>
          </a:ln>
          <a:effectLst/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ĂNG-GÔ-LA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.VnTimeH" panose="020B7200000000000000" pitchFamily="34" charset="0"/>
              <a:cs typeface="+mn-cs"/>
            </a:endParaRP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8636000" y="4800600"/>
            <a:ext cx="3048000" cy="838200"/>
          </a:xfrm>
          <a:prstGeom prst="wedgeRoundRectCallout">
            <a:avLst>
              <a:gd name="adj1" fmla="val -74653"/>
              <a:gd name="adj2" fmla="val -88069"/>
              <a:gd name="adj3" fmla="val 16667"/>
            </a:avLst>
          </a:prstGeom>
          <a:solidFill>
            <a:srgbClr val="C9CBCE"/>
          </a:solidFill>
          <a:ln w="9525">
            <a:solidFill>
              <a:schemeClr val="tx1"/>
            </a:solidFill>
            <a:prstDash val="sysDot"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MÔ-DĂM-BÍCH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.VnTimeH" panose="020B7200000000000000" pitchFamily="34" charset="0"/>
              <a:cs typeface="+mn-cs"/>
            </a:endParaRP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04800" y="381000"/>
            <a:ext cx="3860800" cy="990600"/>
          </a:xfrm>
          <a:prstGeom prst="wedgeRoundRectCallout">
            <a:avLst>
              <a:gd name="adj1" fmla="val 28671"/>
              <a:gd name="adj2" fmla="val 169870"/>
              <a:gd name="adj3" fmla="val 16667"/>
            </a:avLst>
          </a:prstGeom>
          <a:solidFill>
            <a:srgbClr val="C9CBCE"/>
          </a:solidFill>
          <a:ln w="3175">
            <a:solidFill>
              <a:srgbClr val="FF0066"/>
            </a:solidFill>
            <a:prstDash val="sysDot"/>
            <a:miter lim="800000"/>
          </a:ln>
        </p:spPr>
        <p:txBody>
          <a:bodyPr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GHI-NÊ BÍT-XAO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9/1974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5" grpId="0" animBg="1"/>
      <p:bldP spid="26636" grpId="0" animBg="1"/>
      <p:bldP spid="266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8" name="Group 24"/>
          <p:cNvGraphicFramePr>
            <a:graphicFrameLocks noGrp="1"/>
          </p:cNvGraphicFramePr>
          <p:nvPr>
            <p:ph idx="4294967295"/>
          </p:nvPr>
        </p:nvGraphicFramePr>
        <p:xfrm>
          <a:off x="609600" y="1447800"/>
          <a:ext cx="11074400" cy="3413760"/>
        </p:xfrm>
        <a:graphic>
          <a:graphicData uri="http://schemas.openxmlformats.org/drawingml/2006/table">
            <a:tbl>
              <a:tblPr/>
              <a:tblGrid>
                <a:gridCol w="246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7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3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MiềnNam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-Bit-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Môdămbích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gô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9/1974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11/1975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GPDT ở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6" name="Rectangle 3"/>
          <p:cNvSpPr>
            <a:spLocks noChangeArrowheads="1"/>
          </p:cNvSpPr>
          <p:nvPr/>
        </p:nvSpPr>
        <p:spPr bwMode="auto">
          <a:xfrm>
            <a:off x="0" y="457205"/>
            <a:ext cx="12192000" cy="779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THỐNG KÊ CÁC GIAI ĐOẠN PHÁT TRIỂN CỦA PHONG TRÀO 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PHÓNG DÂN TỘC TRÊN THẾ GIỚI SAU CTTG2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1" y="0"/>
            <a:ext cx="10276115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3.Bài 3</a:t>
            </a:r>
            <a:r>
              <a:rPr lang="en-US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2" y="1211219"/>
            <a:ext cx="11745687" cy="1259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2095" algn="just">
              <a:lnSpc>
                <a:spcPct val="125000"/>
              </a:lnSpc>
              <a:spcBef>
                <a:spcPts val="600"/>
              </a:spcBef>
              <a:spcAft>
                <a:spcPts val="400"/>
              </a:spcAft>
            </a:pPr>
            <a:r>
              <a:rPr lang="pt-BR" sz="28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pt-BR" sz="2800" b="0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Giai đoạn từ giữa những năm 70 đến giữa những năm 90 của thế kỉ XX</a:t>
            </a:r>
            <a:endParaRPr lang="en-US" sz="2800" b="1" u="sng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endParaRPr lang="pt-BR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D Chau P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" y="2057400"/>
            <a:ext cx="10464800" cy="4267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064000" y="6248405"/>
            <a:ext cx="4775200" cy="5238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châu Phi</a:t>
            </a:r>
          </a:p>
        </p:txBody>
      </p:sp>
      <p:sp>
        <p:nvSpPr>
          <p:cNvPr id="100359" name="Freeform 7"/>
          <p:cNvSpPr/>
          <p:nvPr/>
        </p:nvSpPr>
        <p:spPr bwMode="auto">
          <a:xfrm>
            <a:off x="5083629" y="5040086"/>
            <a:ext cx="2133600" cy="587828"/>
          </a:xfrm>
          <a:custGeom>
            <a:avLst/>
            <a:gdLst>
              <a:gd name="T0" fmla="*/ 30090 w 547"/>
              <a:gd name="T1" fmla="*/ 14514 h 504"/>
              <a:gd name="T2" fmla="*/ 105315 w 547"/>
              <a:gd name="T3" fmla="*/ 0 h 504"/>
              <a:gd name="T4" fmla="*/ 230690 w 547"/>
              <a:gd name="T5" fmla="*/ 21771 h 504"/>
              <a:gd name="T6" fmla="*/ 426274 w 547"/>
              <a:gd name="T7" fmla="*/ 39914 h 504"/>
              <a:gd name="T8" fmla="*/ 797384 w 547"/>
              <a:gd name="T9" fmla="*/ 54429 h 504"/>
              <a:gd name="T10" fmla="*/ 1043118 w 547"/>
              <a:gd name="T11" fmla="*/ 76200 h 504"/>
              <a:gd name="T12" fmla="*/ 1193568 w 547"/>
              <a:gd name="T13" fmla="*/ 61686 h 504"/>
              <a:gd name="T14" fmla="*/ 1308913 w 547"/>
              <a:gd name="T15" fmla="*/ 50800 h 504"/>
              <a:gd name="T16" fmla="*/ 1359063 w 547"/>
              <a:gd name="T17" fmla="*/ 36286 h 504"/>
              <a:gd name="T18" fmla="*/ 1339003 w 547"/>
              <a:gd name="T19" fmla="*/ 50800 h 504"/>
              <a:gd name="T20" fmla="*/ 1328973 w 547"/>
              <a:gd name="T21" fmla="*/ 72571 h 504"/>
              <a:gd name="T22" fmla="*/ 1078223 w 547"/>
              <a:gd name="T23" fmla="*/ 108857 h 504"/>
              <a:gd name="T24" fmla="*/ 1028073 w 547"/>
              <a:gd name="T25" fmla="*/ 119743 h 504"/>
              <a:gd name="T26" fmla="*/ 1013028 w 547"/>
              <a:gd name="T27" fmla="*/ 123371 h 504"/>
              <a:gd name="T28" fmla="*/ 972908 w 547"/>
              <a:gd name="T29" fmla="*/ 166914 h 504"/>
              <a:gd name="T30" fmla="*/ 962878 w 547"/>
              <a:gd name="T31" fmla="*/ 384629 h 504"/>
              <a:gd name="T32" fmla="*/ 917743 w 547"/>
              <a:gd name="T33" fmla="*/ 399143 h 504"/>
              <a:gd name="T34" fmla="*/ 827473 w 547"/>
              <a:gd name="T35" fmla="*/ 504371 h 504"/>
              <a:gd name="T36" fmla="*/ 837503 w 547"/>
              <a:gd name="T37" fmla="*/ 613229 h 504"/>
              <a:gd name="T38" fmla="*/ 832488 w 547"/>
              <a:gd name="T39" fmla="*/ 689429 h 504"/>
              <a:gd name="T40" fmla="*/ 822459 w 547"/>
              <a:gd name="T41" fmla="*/ 711200 h 504"/>
              <a:gd name="T42" fmla="*/ 842518 w 547"/>
              <a:gd name="T43" fmla="*/ 762000 h 504"/>
              <a:gd name="T44" fmla="*/ 847533 w 547"/>
              <a:gd name="T45" fmla="*/ 783771 h 504"/>
              <a:gd name="T46" fmla="*/ 752249 w 547"/>
              <a:gd name="T47" fmla="*/ 914400 h 504"/>
              <a:gd name="T48" fmla="*/ 666994 w 547"/>
              <a:gd name="T49" fmla="*/ 910771 h 504"/>
              <a:gd name="T50" fmla="*/ 636904 w 547"/>
              <a:gd name="T51" fmla="*/ 903514 h 504"/>
              <a:gd name="T52" fmla="*/ 601799 w 547"/>
              <a:gd name="T53" fmla="*/ 881743 h 504"/>
              <a:gd name="T54" fmla="*/ 561679 w 547"/>
              <a:gd name="T55" fmla="*/ 859971 h 504"/>
              <a:gd name="T56" fmla="*/ 491469 w 547"/>
              <a:gd name="T57" fmla="*/ 878114 h 504"/>
              <a:gd name="T58" fmla="*/ 436304 w 547"/>
              <a:gd name="T59" fmla="*/ 845457 h 504"/>
              <a:gd name="T60" fmla="*/ 386154 w 547"/>
              <a:gd name="T61" fmla="*/ 798286 h 504"/>
              <a:gd name="T62" fmla="*/ 366094 w 547"/>
              <a:gd name="T63" fmla="*/ 703943 h 504"/>
              <a:gd name="T64" fmla="*/ 346034 w 547"/>
              <a:gd name="T65" fmla="*/ 660400 h 504"/>
              <a:gd name="T66" fmla="*/ 325974 w 547"/>
              <a:gd name="T67" fmla="*/ 605971 h 504"/>
              <a:gd name="T68" fmla="*/ 305914 w 547"/>
              <a:gd name="T69" fmla="*/ 544286 h 504"/>
              <a:gd name="T70" fmla="*/ 300899 w 547"/>
              <a:gd name="T71" fmla="*/ 413657 h 504"/>
              <a:gd name="T72" fmla="*/ 245735 w 547"/>
              <a:gd name="T73" fmla="*/ 377371 h 504"/>
              <a:gd name="T74" fmla="*/ 220660 w 547"/>
              <a:gd name="T75" fmla="*/ 359229 h 504"/>
              <a:gd name="T76" fmla="*/ 210630 w 547"/>
              <a:gd name="T77" fmla="*/ 337457 h 504"/>
              <a:gd name="T78" fmla="*/ 200600 w 547"/>
              <a:gd name="T79" fmla="*/ 326571 h 504"/>
              <a:gd name="T80" fmla="*/ 135405 w 547"/>
              <a:gd name="T81" fmla="*/ 221343 h 504"/>
              <a:gd name="T82" fmla="*/ 130390 w 547"/>
              <a:gd name="T83" fmla="*/ 210457 h 504"/>
              <a:gd name="T84" fmla="*/ 115345 w 547"/>
              <a:gd name="T85" fmla="*/ 203200 h 504"/>
              <a:gd name="T86" fmla="*/ 70210 w 547"/>
              <a:gd name="T87" fmla="*/ 130629 h 504"/>
              <a:gd name="T88" fmla="*/ 35105 w 547"/>
              <a:gd name="T89" fmla="*/ 108857 h 504"/>
              <a:gd name="T90" fmla="*/ 10030 w 547"/>
              <a:gd name="T91" fmla="*/ 76200 h 504"/>
              <a:gd name="T92" fmla="*/ 0 w 547"/>
              <a:gd name="T93" fmla="*/ 54429 h 504"/>
              <a:gd name="T94" fmla="*/ 15045 w 547"/>
              <a:gd name="T95" fmla="*/ 25400 h 504"/>
              <a:gd name="T96" fmla="*/ 25075 w 547"/>
              <a:gd name="T97" fmla="*/ 3629 h 504"/>
              <a:gd name="T98" fmla="*/ 60180 w 547"/>
              <a:gd name="T99" fmla="*/ 25400 h 504"/>
              <a:gd name="T100" fmla="*/ 70210 w 547"/>
              <a:gd name="T101" fmla="*/ 725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7"/>
              <a:gd name="T154" fmla="*/ 0 h 504"/>
              <a:gd name="T155" fmla="*/ 547 w 547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7" h="504">
                <a:moveTo>
                  <a:pt x="12" y="8"/>
                </a:moveTo>
                <a:cubicBezTo>
                  <a:pt x="25" y="4"/>
                  <a:pt x="26" y="2"/>
                  <a:pt x="42" y="0"/>
                </a:cubicBezTo>
                <a:cubicBezTo>
                  <a:pt x="64" y="2"/>
                  <a:pt x="68" y="10"/>
                  <a:pt x="92" y="12"/>
                </a:cubicBezTo>
                <a:cubicBezTo>
                  <a:pt x="119" y="21"/>
                  <a:pt x="141" y="21"/>
                  <a:pt x="170" y="22"/>
                </a:cubicBezTo>
                <a:cubicBezTo>
                  <a:pt x="216" y="34"/>
                  <a:pt x="269" y="26"/>
                  <a:pt x="318" y="30"/>
                </a:cubicBezTo>
                <a:cubicBezTo>
                  <a:pt x="349" y="40"/>
                  <a:pt x="383" y="41"/>
                  <a:pt x="416" y="42"/>
                </a:cubicBezTo>
                <a:cubicBezTo>
                  <a:pt x="423" y="44"/>
                  <a:pt x="467" y="35"/>
                  <a:pt x="476" y="34"/>
                </a:cubicBezTo>
                <a:cubicBezTo>
                  <a:pt x="499" y="26"/>
                  <a:pt x="484" y="30"/>
                  <a:pt x="522" y="28"/>
                </a:cubicBezTo>
                <a:cubicBezTo>
                  <a:pt x="529" y="24"/>
                  <a:pt x="535" y="22"/>
                  <a:pt x="542" y="20"/>
                </a:cubicBezTo>
                <a:cubicBezTo>
                  <a:pt x="534" y="44"/>
                  <a:pt x="547" y="9"/>
                  <a:pt x="534" y="28"/>
                </a:cubicBezTo>
                <a:cubicBezTo>
                  <a:pt x="532" y="31"/>
                  <a:pt x="534" y="38"/>
                  <a:pt x="530" y="40"/>
                </a:cubicBezTo>
                <a:cubicBezTo>
                  <a:pt x="510" y="54"/>
                  <a:pt x="454" y="59"/>
                  <a:pt x="430" y="60"/>
                </a:cubicBezTo>
                <a:cubicBezTo>
                  <a:pt x="418" y="63"/>
                  <a:pt x="425" y="61"/>
                  <a:pt x="410" y="66"/>
                </a:cubicBezTo>
                <a:cubicBezTo>
                  <a:pt x="408" y="67"/>
                  <a:pt x="404" y="68"/>
                  <a:pt x="404" y="68"/>
                </a:cubicBezTo>
                <a:cubicBezTo>
                  <a:pt x="397" y="75"/>
                  <a:pt x="391" y="82"/>
                  <a:pt x="388" y="92"/>
                </a:cubicBezTo>
                <a:cubicBezTo>
                  <a:pt x="385" y="132"/>
                  <a:pt x="390" y="172"/>
                  <a:pt x="384" y="212"/>
                </a:cubicBezTo>
                <a:cubicBezTo>
                  <a:pt x="383" y="218"/>
                  <a:pt x="371" y="216"/>
                  <a:pt x="366" y="220"/>
                </a:cubicBezTo>
                <a:cubicBezTo>
                  <a:pt x="311" y="216"/>
                  <a:pt x="343" y="225"/>
                  <a:pt x="330" y="278"/>
                </a:cubicBezTo>
                <a:cubicBezTo>
                  <a:pt x="331" y="298"/>
                  <a:pt x="334" y="318"/>
                  <a:pt x="334" y="338"/>
                </a:cubicBezTo>
                <a:cubicBezTo>
                  <a:pt x="334" y="352"/>
                  <a:pt x="334" y="366"/>
                  <a:pt x="332" y="380"/>
                </a:cubicBezTo>
                <a:cubicBezTo>
                  <a:pt x="332" y="384"/>
                  <a:pt x="328" y="392"/>
                  <a:pt x="328" y="392"/>
                </a:cubicBezTo>
                <a:cubicBezTo>
                  <a:pt x="330" y="402"/>
                  <a:pt x="330" y="411"/>
                  <a:pt x="336" y="420"/>
                </a:cubicBezTo>
                <a:cubicBezTo>
                  <a:pt x="337" y="424"/>
                  <a:pt x="338" y="428"/>
                  <a:pt x="338" y="432"/>
                </a:cubicBezTo>
                <a:cubicBezTo>
                  <a:pt x="338" y="496"/>
                  <a:pt x="344" y="489"/>
                  <a:pt x="300" y="504"/>
                </a:cubicBezTo>
                <a:cubicBezTo>
                  <a:pt x="289" y="503"/>
                  <a:pt x="277" y="503"/>
                  <a:pt x="266" y="502"/>
                </a:cubicBezTo>
                <a:cubicBezTo>
                  <a:pt x="262" y="501"/>
                  <a:pt x="254" y="498"/>
                  <a:pt x="254" y="498"/>
                </a:cubicBezTo>
                <a:cubicBezTo>
                  <a:pt x="251" y="490"/>
                  <a:pt x="247" y="491"/>
                  <a:pt x="240" y="486"/>
                </a:cubicBezTo>
                <a:cubicBezTo>
                  <a:pt x="235" y="479"/>
                  <a:pt x="231" y="479"/>
                  <a:pt x="224" y="474"/>
                </a:cubicBezTo>
                <a:cubicBezTo>
                  <a:pt x="213" y="476"/>
                  <a:pt x="206" y="481"/>
                  <a:pt x="196" y="484"/>
                </a:cubicBezTo>
                <a:cubicBezTo>
                  <a:pt x="190" y="478"/>
                  <a:pt x="182" y="469"/>
                  <a:pt x="174" y="466"/>
                </a:cubicBezTo>
                <a:cubicBezTo>
                  <a:pt x="168" y="457"/>
                  <a:pt x="158" y="452"/>
                  <a:pt x="154" y="440"/>
                </a:cubicBezTo>
                <a:cubicBezTo>
                  <a:pt x="153" y="416"/>
                  <a:pt x="153" y="408"/>
                  <a:pt x="146" y="388"/>
                </a:cubicBezTo>
                <a:cubicBezTo>
                  <a:pt x="143" y="380"/>
                  <a:pt x="138" y="364"/>
                  <a:pt x="138" y="364"/>
                </a:cubicBezTo>
                <a:cubicBezTo>
                  <a:pt x="136" y="348"/>
                  <a:pt x="134" y="347"/>
                  <a:pt x="130" y="334"/>
                </a:cubicBezTo>
                <a:cubicBezTo>
                  <a:pt x="128" y="318"/>
                  <a:pt x="129" y="313"/>
                  <a:pt x="122" y="300"/>
                </a:cubicBezTo>
                <a:cubicBezTo>
                  <a:pt x="122" y="297"/>
                  <a:pt x="134" y="233"/>
                  <a:pt x="120" y="228"/>
                </a:cubicBezTo>
                <a:cubicBezTo>
                  <a:pt x="115" y="214"/>
                  <a:pt x="112" y="213"/>
                  <a:pt x="98" y="208"/>
                </a:cubicBezTo>
                <a:cubicBezTo>
                  <a:pt x="95" y="204"/>
                  <a:pt x="90" y="202"/>
                  <a:pt x="88" y="198"/>
                </a:cubicBezTo>
                <a:cubicBezTo>
                  <a:pt x="86" y="194"/>
                  <a:pt x="85" y="190"/>
                  <a:pt x="84" y="186"/>
                </a:cubicBezTo>
                <a:cubicBezTo>
                  <a:pt x="83" y="184"/>
                  <a:pt x="81" y="182"/>
                  <a:pt x="80" y="180"/>
                </a:cubicBezTo>
                <a:cubicBezTo>
                  <a:pt x="77" y="164"/>
                  <a:pt x="69" y="132"/>
                  <a:pt x="54" y="122"/>
                </a:cubicBezTo>
                <a:cubicBezTo>
                  <a:pt x="53" y="120"/>
                  <a:pt x="53" y="118"/>
                  <a:pt x="52" y="116"/>
                </a:cubicBezTo>
                <a:cubicBezTo>
                  <a:pt x="50" y="114"/>
                  <a:pt x="47" y="114"/>
                  <a:pt x="46" y="112"/>
                </a:cubicBezTo>
                <a:cubicBezTo>
                  <a:pt x="39" y="99"/>
                  <a:pt x="45" y="78"/>
                  <a:pt x="28" y="72"/>
                </a:cubicBezTo>
                <a:cubicBezTo>
                  <a:pt x="25" y="64"/>
                  <a:pt x="21" y="65"/>
                  <a:pt x="14" y="60"/>
                </a:cubicBezTo>
                <a:cubicBezTo>
                  <a:pt x="10" y="49"/>
                  <a:pt x="10" y="59"/>
                  <a:pt x="4" y="42"/>
                </a:cubicBezTo>
                <a:cubicBezTo>
                  <a:pt x="3" y="38"/>
                  <a:pt x="0" y="30"/>
                  <a:pt x="0" y="30"/>
                </a:cubicBezTo>
                <a:cubicBezTo>
                  <a:pt x="7" y="20"/>
                  <a:pt x="2" y="29"/>
                  <a:pt x="6" y="14"/>
                </a:cubicBezTo>
                <a:cubicBezTo>
                  <a:pt x="7" y="10"/>
                  <a:pt x="10" y="2"/>
                  <a:pt x="10" y="2"/>
                </a:cubicBezTo>
                <a:cubicBezTo>
                  <a:pt x="13" y="10"/>
                  <a:pt x="16" y="11"/>
                  <a:pt x="24" y="14"/>
                </a:cubicBezTo>
                <a:cubicBezTo>
                  <a:pt x="26" y="7"/>
                  <a:pt x="25" y="10"/>
                  <a:pt x="28" y="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5"/>
          <p:cNvGrpSpPr/>
          <p:nvPr/>
        </p:nvGrpSpPr>
        <p:grpSpPr bwMode="auto">
          <a:xfrm>
            <a:off x="6034316" y="5334004"/>
            <a:ext cx="2086429" cy="707571"/>
            <a:chOff x="2870" y="3100"/>
            <a:chExt cx="642" cy="512"/>
          </a:xfrm>
        </p:grpSpPr>
        <p:sp>
          <p:nvSpPr>
            <p:cNvPr id="28678" name="Freeform 9"/>
            <p:cNvSpPr/>
            <p:nvPr/>
          </p:nvSpPr>
          <p:spPr bwMode="auto">
            <a:xfrm>
              <a:off x="2870" y="3100"/>
              <a:ext cx="642" cy="512"/>
            </a:xfrm>
            <a:custGeom>
              <a:avLst/>
              <a:gdLst>
                <a:gd name="T0" fmla="*/ 140 w 642"/>
                <a:gd name="T1" fmla="*/ 110 h 512"/>
                <a:gd name="T2" fmla="*/ 166 w 642"/>
                <a:gd name="T3" fmla="*/ 138 h 512"/>
                <a:gd name="T4" fmla="*/ 174 w 642"/>
                <a:gd name="T5" fmla="*/ 156 h 512"/>
                <a:gd name="T6" fmla="*/ 174 w 642"/>
                <a:gd name="T7" fmla="*/ 178 h 512"/>
                <a:gd name="T8" fmla="*/ 178 w 642"/>
                <a:gd name="T9" fmla="*/ 196 h 512"/>
                <a:gd name="T10" fmla="*/ 196 w 642"/>
                <a:gd name="T11" fmla="*/ 200 h 512"/>
                <a:gd name="T12" fmla="*/ 214 w 642"/>
                <a:gd name="T13" fmla="*/ 194 h 512"/>
                <a:gd name="T14" fmla="*/ 256 w 642"/>
                <a:gd name="T15" fmla="*/ 162 h 512"/>
                <a:gd name="T16" fmla="*/ 260 w 642"/>
                <a:gd name="T17" fmla="*/ 146 h 512"/>
                <a:gd name="T18" fmla="*/ 278 w 642"/>
                <a:gd name="T19" fmla="*/ 140 h 512"/>
                <a:gd name="T20" fmla="*/ 302 w 642"/>
                <a:gd name="T21" fmla="*/ 146 h 512"/>
                <a:gd name="T22" fmla="*/ 324 w 642"/>
                <a:gd name="T23" fmla="*/ 154 h 512"/>
                <a:gd name="T24" fmla="*/ 364 w 642"/>
                <a:gd name="T25" fmla="*/ 160 h 512"/>
                <a:gd name="T26" fmla="*/ 386 w 642"/>
                <a:gd name="T27" fmla="*/ 120 h 512"/>
                <a:gd name="T28" fmla="*/ 424 w 642"/>
                <a:gd name="T29" fmla="*/ 106 h 512"/>
                <a:gd name="T30" fmla="*/ 436 w 642"/>
                <a:gd name="T31" fmla="*/ 66 h 512"/>
                <a:gd name="T32" fmla="*/ 448 w 642"/>
                <a:gd name="T33" fmla="*/ 42 h 512"/>
                <a:gd name="T34" fmla="*/ 466 w 642"/>
                <a:gd name="T35" fmla="*/ 34 h 512"/>
                <a:gd name="T36" fmla="*/ 498 w 642"/>
                <a:gd name="T37" fmla="*/ 16 h 512"/>
                <a:gd name="T38" fmla="*/ 532 w 642"/>
                <a:gd name="T39" fmla="*/ 4 h 512"/>
                <a:gd name="T40" fmla="*/ 544 w 642"/>
                <a:gd name="T41" fmla="*/ 0 h 512"/>
                <a:gd name="T42" fmla="*/ 554 w 642"/>
                <a:gd name="T43" fmla="*/ 2 h 512"/>
                <a:gd name="T44" fmla="*/ 558 w 642"/>
                <a:gd name="T45" fmla="*/ 8 h 512"/>
                <a:gd name="T46" fmla="*/ 610 w 642"/>
                <a:gd name="T47" fmla="*/ 20 h 512"/>
                <a:gd name="T48" fmla="*/ 624 w 642"/>
                <a:gd name="T49" fmla="*/ 78 h 512"/>
                <a:gd name="T50" fmla="*/ 622 w 642"/>
                <a:gd name="T51" fmla="*/ 180 h 512"/>
                <a:gd name="T52" fmla="*/ 634 w 642"/>
                <a:gd name="T53" fmla="*/ 208 h 512"/>
                <a:gd name="T54" fmla="*/ 642 w 642"/>
                <a:gd name="T55" fmla="*/ 226 h 512"/>
                <a:gd name="T56" fmla="*/ 640 w 642"/>
                <a:gd name="T57" fmla="*/ 258 h 512"/>
                <a:gd name="T58" fmla="*/ 634 w 642"/>
                <a:gd name="T59" fmla="*/ 260 h 512"/>
                <a:gd name="T60" fmla="*/ 620 w 642"/>
                <a:gd name="T61" fmla="*/ 282 h 512"/>
                <a:gd name="T62" fmla="*/ 604 w 642"/>
                <a:gd name="T63" fmla="*/ 302 h 512"/>
                <a:gd name="T64" fmla="*/ 580 w 642"/>
                <a:gd name="T65" fmla="*/ 324 h 512"/>
                <a:gd name="T66" fmla="*/ 564 w 642"/>
                <a:gd name="T67" fmla="*/ 338 h 512"/>
                <a:gd name="T68" fmla="*/ 550 w 642"/>
                <a:gd name="T69" fmla="*/ 354 h 512"/>
                <a:gd name="T70" fmla="*/ 530 w 642"/>
                <a:gd name="T71" fmla="*/ 374 h 512"/>
                <a:gd name="T72" fmla="*/ 520 w 642"/>
                <a:gd name="T73" fmla="*/ 388 h 512"/>
                <a:gd name="T74" fmla="*/ 500 w 642"/>
                <a:gd name="T75" fmla="*/ 404 h 512"/>
                <a:gd name="T76" fmla="*/ 488 w 642"/>
                <a:gd name="T77" fmla="*/ 420 h 512"/>
                <a:gd name="T78" fmla="*/ 456 w 642"/>
                <a:gd name="T79" fmla="*/ 442 h 512"/>
                <a:gd name="T80" fmla="*/ 444 w 642"/>
                <a:gd name="T81" fmla="*/ 456 h 512"/>
                <a:gd name="T82" fmla="*/ 404 w 642"/>
                <a:gd name="T83" fmla="*/ 474 h 512"/>
                <a:gd name="T84" fmla="*/ 386 w 642"/>
                <a:gd name="T85" fmla="*/ 480 h 512"/>
                <a:gd name="T86" fmla="*/ 320 w 642"/>
                <a:gd name="T87" fmla="*/ 492 h 512"/>
                <a:gd name="T88" fmla="*/ 278 w 642"/>
                <a:gd name="T89" fmla="*/ 498 h 512"/>
                <a:gd name="T90" fmla="*/ 242 w 642"/>
                <a:gd name="T91" fmla="*/ 496 h 512"/>
                <a:gd name="T92" fmla="*/ 224 w 642"/>
                <a:gd name="T93" fmla="*/ 490 h 512"/>
                <a:gd name="T94" fmla="*/ 150 w 642"/>
                <a:gd name="T95" fmla="*/ 502 h 512"/>
                <a:gd name="T96" fmla="*/ 126 w 642"/>
                <a:gd name="T97" fmla="*/ 512 h 512"/>
                <a:gd name="T98" fmla="*/ 72 w 642"/>
                <a:gd name="T99" fmla="*/ 482 h 512"/>
                <a:gd name="T100" fmla="*/ 64 w 642"/>
                <a:gd name="T101" fmla="*/ 452 h 512"/>
                <a:gd name="T102" fmla="*/ 70 w 642"/>
                <a:gd name="T103" fmla="*/ 430 h 512"/>
                <a:gd name="T104" fmla="*/ 74 w 642"/>
                <a:gd name="T105" fmla="*/ 418 h 512"/>
                <a:gd name="T106" fmla="*/ 72 w 642"/>
                <a:gd name="T107" fmla="*/ 398 h 512"/>
                <a:gd name="T108" fmla="*/ 64 w 642"/>
                <a:gd name="T109" fmla="*/ 386 h 512"/>
                <a:gd name="T110" fmla="*/ 48 w 642"/>
                <a:gd name="T111" fmla="*/ 360 h 512"/>
                <a:gd name="T112" fmla="*/ 38 w 642"/>
                <a:gd name="T113" fmla="*/ 342 h 512"/>
                <a:gd name="T114" fmla="*/ 32 w 642"/>
                <a:gd name="T115" fmla="*/ 324 h 512"/>
                <a:gd name="T116" fmla="*/ 16 w 642"/>
                <a:gd name="T117" fmla="*/ 296 h 512"/>
                <a:gd name="T118" fmla="*/ 4 w 642"/>
                <a:gd name="T119" fmla="*/ 268 h 512"/>
                <a:gd name="T120" fmla="*/ 0 w 642"/>
                <a:gd name="T121" fmla="*/ 268 h 5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2"/>
                <a:gd name="T184" fmla="*/ 0 h 512"/>
                <a:gd name="T185" fmla="*/ 642 w 642"/>
                <a:gd name="T186" fmla="*/ 512 h 5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2" h="512">
                  <a:moveTo>
                    <a:pt x="140" y="110"/>
                  </a:moveTo>
                  <a:cubicBezTo>
                    <a:pt x="157" y="114"/>
                    <a:pt x="159" y="123"/>
                    <a:pt x="166" y="138"/>
                  </a:cubicBezTo>
                  <a:cubicBezTo>
                    <a:pt x="169" y="144"/>
                    <a:pt x="174" y="156"/>
                    <a:pt x="174" y="156"/>
                  </a:cubicBezTo>
                  <a:cubicBezTo>
                    <a:pt x="176" y="167"/>
                    <a:pt x="183" y="175"/>
                    <a:pt x="174" y="178"/>
                  </a:cubicBezTo>
                  <a:cubicBezTo>
                    <a:pt x="168" y="187"/>
                    <a:pt x="170" y="190"/>
                    <a:pt x="178" y="196"/>
                  </a:cubicBezTo>
                  <a:cubicBezTo>
                    <a:pt x="184" y="205"/>
                    <a:pt x="180" y="204"/>
                    <a:pt x="196" y="200"/>
                  </a:cubicBezTo>
                  <a:cubicBezTo>
                    <a:pt x="202" y="199"/>
                    <a:pt x="214" y="194"/>
                    <a:pt x="214" y="194"/>
                  </a:cubicBezTo>
                  <a:cubicBezTo>
                    <a:pt x="224" y="180"/>
                    <a:pt x="239" y="168"/>
                    <a:pt x="256" y="162"/>
                  </a:cubicBezTo>
                  <a:cubicBezTo>
                    <a:pt x="257" y="157"/>
                    <a:pt x="256" y="149"/>
                    <a:pt x="260" y="146"/>
                  </a:cubicBezTo>
                  <a:cubicBezTo>
                    <a:pt x="265" y="142"/>
                    <a:pt x="278" y="140"/>
                    <a:pt x="278" y="140"/>
                  </a:cubicBezTo>
                  <a:cubicBezTo>
                    <a:pt x="286" y="142"/>
                    <a:pt x="294" y="144"/>
                    <a:pt x="302" y="146"/>
                  </a:cubicBezTo>
                  <a:cubicBezTo>
                    <a:pt x="310" y="151"/>
                    <a:pt x="315" y="152"/>
                    <a:pt x="324" y="154"/>
                  </a:cubicBezTo>
                  <a:cubicBezTo>
                    <a:pt x="344" y="167"/>
                    <a:pt x="331" y="162"/>
                    <a:pt x="364" y="160"/>
                  </a:cubicBezTo>
                  <a:cubicBezTo>
                    <a:pt x="368" y="147"/>
                    <a:pt x="375" y="128"/>
                    <a:pt x="386" y="120"/>
                  </a:cubicBezTo>
                  <a:cubicBezTo>
                    <a:pt x="393" y="109"/>
                    <a:pt x="411" y="109"/>
                    <a:pt x="424" y="106"/>
                  </a:cubicBezTo>
                  <a:cubicBezTo>
                    <a:pt x="432" y="94"/>
                    <a:pt x="421" y="76"/>
                    <a:pt x="436" y="66"/>
                  </a:cubicBezTo>
                  <a:cubicBezTo>
                    <a:pt x="441" y="58"/>
                    <a:pt x="441" y="49"/>
                    <a:pt x="448" y="42"/>
                  </a:cubicBezTo>
                  <a:cubicBezTo>
                    <a:pt x="453" y="37"/>
                    <a:pt x="460" y="36"/>
                    <a:pt x="466" y="34"/>
                  </a:cubicBezTo>
                  <a:cubicBezTo>
                    <a:pt x="478" y="30"/>
                    <a:pt x="485" y="19"/>
                    <a:pt x="498" y="16"/>
                  </a:cubicBezTo>
                  <a:cubicBezTo>
                    <a:pt x="511" y="13"/>
                    <a:pt x="521" y="9"/>
                    <a:pt x="532" y="4"/>
                  </a:cubicBezTo>
                  <a:cubicBezTo>
                    <a:pt x="536" y="2"/>
                    <a:pt x="544" y="0"/>
                    <a:pt x="544" y="0"/>
                  </a:cubicBezTo>
                  <a:cubicBezTo>
                    <a:pt x="547" y="1"/>
                    <a:pt x="551" y="0"/>
                    <a:pt x="554" y="2"/>
                  </a:cubicBezTo>
                  <a:cubicBezTo>
                    <a:pt x="556" y="3"/>
                    <a:pt x="556" y="7"/>
                    <a:pt x="558" y="8"/>
                  </a:cubicBezTo>
                  <a:cubicBezTo>
                    <a:pt x="574" y="16"/>
                    <a:pt x="593" y="18"/>
                    <a:pt x="610" y="20"/>
                  </a:cubicBezTo>
                  <a:cubicBezTo>
                    <a:pt x="621" y="37"/>
                    <a:pt x="603" y="71"/>
                    <a:pt x="624" y="78"/>
                  </a:cubicBezTo>
                  <a:cubicBezTo>
                    <a:pt x="627" y="112"/>
                    <a:pt x="631" y="146"/>
                    <a:pt x="622" y="180"/>
                  </a:cubicBezTo>
                  <a:cubicBezTo>
                    <a:pt x="625" y="191"/>
                    <a:pt x="626" y="200"/>
                    <a:pt x="634" y="208"/>
                  </a:cubicBezTo>
                  <a:cubicBezTo>
                    <a:pt x="636" y="215"/>
                    <a:pt x="640" y="219"/>
                    <a:pt x="642" y="226"/>
                  </a:cubicBezTo>
                  <a:cubicBezTo>
                    <a:pt x="641" y="237"/>
                    <a:pt x="642" y="248"/>
                    <a:pt x="640" y="258"/>
                  </a:cubicBezTo>
                  <a:cubicBezTo>
                    <a:pt x="640" y="260"/>
                    <a:pt x="635" y="259"/>
                    <a:pt x="634" y="260"/>
                  </a:cubicBezTo>
                  <a:cubicBezTo>
                    <a:pt x="627" y="267"/>
                    <a:pt x="629" y="276"/>
                    <a:pt x="620" y="282"/>
                  </a:cubicBezTo>
                  <a:cubicBezTo>
                    <a:pt x="618" y="287"/>
                    <a:pt x="609" y="297"/>
                    <a:pt x="604" y="302"/>
                  </a:cubicBezTo>
                  <a:cubicBezTo>
                    <a:pt x="602" y="309"/>
                    <a:pt x="588" y="321"/>
                    <a:pt x="580" y="324"/>
                  </a:cubicBezTo>
                  <a:cubicBezTo>
                    <a:pt x="576" y="330"/>
                    <a:pt x="564" y="338"/>
                    <a:pt x="564" y="338"/>
                  </a:cubicBezTo>
                  <a:cubicBezTo>
                    <a:pt x="555" y="352"/>
                    <a:pt x="560" y="347"/>
                    <a:pt x="550" y="354"/>
                  </a:cubicBezTo>
                  <a:cubicBezTo>
                    <a:pt x="545" y="361"/>
                    <a:pt x="537" y="369"/>
                    <a:pt x="530" y="374"/>
                  </a:cubicBezTo>
                  <a:cubicBezTo>
                    <a:pt x="525" y="388"/>
                    <a:pt x="530" y="385"/>
                    <a:pt x="520" y="388"/>
                  </a:cubicBezTo>
                  <a:cubicBezTo>
                    <a:pt x="517" y="396"/>
                    <a:pt x="500" y="404"/>
                    <a:pt x="500" y="404"/>
                  </a:cubicBezTo>
                  <a:cubicBezTo>
                    <a:pt x="495" y="411"/>
                    <a:pt x="495" y="415"/>
                    <a:pt x="488" y="420"/>
                  </a:cubicBezTo>
                  <a:cubicBezTo>
                    <a:pt x="484" y="433"/>
                    <a:pt x="466" y="435"/>
                    <a:pt x="456" y="442"/>
                  </a:cubicBezTo>
                  <a:cubicBezTo>
                    <a:pt x="451" y="449"/>
                    <a:pt x="452" y="453"/>
                    <a:pt x="444" y="456"/>
                  </a:cubicBezTo>
                  <a:cubicBezTo>
                    <a:pt x="440" y="467"/>
                    <a:pt x="416" y="470"/>
                    <a:pt x="404" y="474"/>
                  </a:cubicBezTo>
                  <a:cubicBezTo>
                    <a:pt x="398" y="476"/>
                    <a:pt x="386" y="480"/>
                    <a:pt x="386" y="480"/>
                  </a:cubicBezTo>
                  <a:cubicBezTo>
                    <a:pt x="380" y="499"/>
                    <a:pt x="337" y="491"/>
                    <a:pt x="320" y="492"/>
                  </a:cubicBezTo>
                  <a:cubicBezTo>
                    <a:pt x="298" y="499"/>
                    <a:pt x="312" y="496"/>
                    <a:pt x="278" y="498"/>
                  </a:cubicBezTo>
                  <a:cubicBezTo>
                    <a:pt x="266" y="497"/>
                    <a:pt x="254" y="497"/>
                    <a:pt x="242" y="496"/>
                  </a:cubicBezTo>
                  <a:cubicBezTo>
                    <a:pt x="236" y="495"/>
                    <a:pt x="224" y="490"/>
                    <a:pt x="224" y="490"/>
                  </a:cubicBezTo>
                  <a:cubicBezTo>
                    <a:pt x="200" y="502"/>
                    <a:pt x="177" y="501"/>
                    <a:pt x="150" y="502"/>
                  </a:cubicBezTo>
                  <a:cubicBezTo>
                    <a:pt x="141" y="505"/>
                    <a:pt x="135" y="509"/>
                    <a:pt x="126" y="512"/>
                  </a:cubicBezTo>
                  <a:cubicBezTo>
                    <a:pt x="108" y="500"/>
                    <a:pt x="88" y="498"/>
                    <a:pt x="72" y="482"/>
                  </a:cubicBezTo>
                  <a:cubicBezTo>
                    <a:pt x="70" y="472"/>
                    <a:pt x="67" y="462"/>
                    <a:pt x="64" y="452"/>
                  </a:cubicBezTo>
                  <a:cubicBezTo>
                    <a:pt x="68" y="417"/>
                    <a:pt x="62" y="448"/>
                    <a:pt x="70" y="430"/>
                  </a:cubicBezTo>
                  <a:cubicBezTo>
                    <a:pt x="72" y="426"/>
                    <a:pt x="74" y="418"/>
                    <a:pt x="74" y="418"/>
                  </a:cubicBezTo>
                  <a:cubicBezTo>
                    <a:pt x="73" y="411"/>
                    <a:pt x="74" y="404"/>
                    <a:pt x="72" y="398"/>
                  </a:cubicBezTo>
                  <a:cubicBezTo>
                    <a:pt x="71" y="393"/>
                    <a:pt x="64" y="386"/>
                    <a:pt x="64" y="386"/>
                  </a:cubicBezTo>
                  <a:cubicBezTo>
                    <a:pt x="62" y="374"/>
                    <a:pt x="58" y="367"/>
                    <a:pt x="48" y="360"/>
                  </a:cubicBezTo>
                  <a:cubicBezTo>
                    <a:pt x="45" y="350"/>
                    <a:pt x="43" y="357"/>
                    <a:pt x="38" y="342"/>
                  </a:cubicBezTo>
                  <a:cubicBezTo>
                    <a:pt x="36" y="336"/>
                    <a:pt x="32" y="324"/>
                    <a:pt x="32" y="324"/>
                  </a:cubicBezTo>
                  <a:cubicBezTo>
                    <a:pt x="30" y="310"/>
                    <a:pt x="30" y="301"/>
                    <a:pt x="16" y="296"/>
                  </a:cubicBezTo>
                  <a:cubicBezTo>
                    <a:pt x="9" y="285"/>
                    <a:pt x="10" y="278"/>
                    <a:pt x="4" y="268"/>
                  </a:cubicBezTo>
                  <a:cubicBezTo>
                    <a:pt x="3" y="267"/>
                    <a:pt x="1" y="268"/>
                    <a:pt x="0" y="268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13"/>
            <p:cNvSpPr/>
            <p:nvPr/>
          </p:nvSpPr>
          <p:spPr bwMode="auto">
            <a:xfrm>
              <a:off x="2871" y="3207"/>
              <a:ext cx="145" cy="168"/>
            </a:xfrm>
            <a:custGeom>
              <a:avLst/>
              <a:gdLst>
                <a:gd name="T0" fmla="*/ 126 w 145"/>
                <a:gd name="T1" fmla="*/ 0 h 168"/>
                <a:gd name="T2" fmla="*/ 126 w 145"/>
                <a:gd name="T3" fmla="*/ 54 h 168"/>
                <a:gd name="T4" fmla="*/ 117 w 145"/>
                <a:gd name="T5" fmla="*/ 159 h 168"/>
                <a:gd name="T6" fmla="*/ 75 w 145"/>
                <a:gd name="T7" fmla="*/ 168 h 168"/>
                <a:gd name="T8" fmla="*/ 48 w 145"/>
                <a:gd name="T9" fmla="*/ 159 h 168"/>
                <a:gd name="T10" fmla="*/ 24 w 145"/>
                <a:gd name="T11" fmla="*/ 153 h 168"/>
                <a:gd name="T12" fmla="*/ 0 w 145"/>
                <a:gd name="T13" fmla="*/ 147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68"/>
                <a:gd name="T23" fmla="*/ 145 w 145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68">
                  <a:moveTo>
                    <a:pt x="126" y="0"/>
                  </a:moveTo>
                  <a:cubicBezTo>
                    <a:pt x="137" y="17"/>
                    <a:pt x="132" y="35"/>
                    <a:pt x="126" y="54"/>
                  </a:cubicBezTo>
                  <a:cubicBezTo>
                    <a:pt x="127" y="72"/>
                    <a:pt x="145" y="150"/>
                    <a:pt x="117" y="159"/>
                  </a:cubicBezTo>
                  <a:lnTo>
                    <a:pt x="75" y="168"/>
                  </a:lnTo>
                  <a:cubicBezTo>
                    <a:pt x="75" y="168"/>
                    <a:pt x="48" y="159"/>
                    <a:pt x="48" y="159"/>
                  </a:cubicBezTo>
                  <a:cubicBezTo>
                    <a:pt x="40" y="156"/>
                    <a:pt x="24" y="153"/>
                    <a:pt x="24" y="153"/>
                  </a:cubicBezTo>
                  <a:cubicBezTo>
                    <a:pt x="15" y="144"/>
                    <a:pt x="10" y="137"/>
                    <a:pt x="0" y="147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8153402" y="4669975"/>
            <a:ext cx="478972" cy="408443"/>
            <a:chOff x="3225" y="2801"/>
            <a:chExt cx="337" cy="319"/>
          </a:xfrm>
        </p:grpSpPr>
        <p:sp>
          <p:nvSpPr>
            <p:cNvPr id="28681" name="Freeform 10"/>
            <p:cNvSpPr/>
            <p:nvPr/>
          </p:nvSpPr>
          <p:spPr bwMode="auto">
            <a:xfrm>
              <a:off x="3236" y="2801"/>
              <a:ext cx="326" cy="301"/>
            </a:xfrm>
            <a:custGeom>
              <a:avLst/>
              <a:gdLst>
                <a:gd name="T0" fmla="*/ 0 w 326"/>
                <a:gd name="T1" fmla="*/ 92 h 301"/>
                <a:gd name="T2" fmla="*/ 36 w 326"/>
                <a:gd name="T3" fmla="*/ 100 h 301"/>
                <a:gd name="T4" fmla="*/ 80 w 326"/>
                <a:gd name="T5" fmla="*/ 94 h 301"/>
                <a:gd name="T6" fmla="*/ 100 w 326"/>
                <a:gd name="T7" fmla="*/ 74 h 301"/>
                <a:gd name="T8" fmla="*/ 106 w 326"/>
                <a:gd name="T9" fmla="*/ 70 h 301"/>
                <a:gd name="T10" fmla="*/ 122 w 326"/>
                <a:gd name="T11" fmla="*/ 56 h 301"/>
                <a:gd name="T12" fmla="*/ 134 w 326"/>
                <a:gd name="T13" fmla="*/ 48 h 301"/>
                <a:gd name="T14" fmla="*/ 148 w 326"/>
                <a:gd name="T15" fmla="*/ 26 h 301"/>
                <a:gd name="T16" fmla="*/ 176 w 326"/>
                <a:gd name="T17" fmla="*/ 10 h 301"/>
                <a:gd name="T18" fmla="*/ 194 w 326"/>
                <a:gd name="T19" fmla="*/ 2 h 301"/>
                <a:gd name="T20" fmla="*/ 222 w 326"/>
                <a:gd name="T21" fmla="*/ 4 h 301"/>
                <a:gd name="T22" fmla="*/ 230 w 326"/>
                <a:gd name="T23" fmla="*/ 22 h 301"/>
                <a:gd name="T24" fmla="*/ 254 w 326"/>
                <a:gd name="T25" fmla="*/ 30 h 301"/>
                <a:gd name="T26" fmla="*/ 274 w 326"/>
                <a:gd name="T27" fmla="*/ 38 h 301"/>
                <a:gd name="T28" fmla="*/ 300 w 326"/>
                <a:gd name="T29" fmla="*/ 50 h 301"/>
                <a:gd name="T30" fmla="*/ 312 w 326"/>
                <a:gd name="T31" fmla="*/ 54 h 301"/>
                <a:gd name="T32" fmla="*/ 314 w 326"/>
                <a:gd name="T33" fmla="*/ 60 h 301"/>
                <a:gd name="T34" fmla="*/ 318 w 326"/>
                <a:gd name="T35" fmla="*/ 66 h 301"/>
                <a:gd name="T36" fmla="*/ 322 w 326"/>
                <a:gd name="T37" fmla="*/ 78 h 301"/>
                <a:gd name="T38" fmla="*/ 320 w 326"/>
                <a:gd name="T39" fmla="*/ 94 h 301"/>
                <a:gd name="T40" fmla="*/ 314 w 326"/>
                <a:gd name="T41" fmla="*/ 130 h 301"/>
                <a:gd name="T42" fmla="*/ 306 w 326"/>
                <a:gd name="T43" fmla="*/ 204 h 301"/>
                <a:gd name="T44" fmla="*/ 292 w 326"/>
                <a:gd name="T45" fmla="*/ 258 h 301"/>
                <a:gd name="T46" fmla="*/ 280 w 326"/>
                <a:gd name="T47" fmla="*/ 272 h 301"/>
                <a:gd name="T48" fmla="*/ 268 w 326"/>
                <a:gd name="T49" fmla="*/ 280 h 301"/>
                <a:gd name="T50" fmla="*/ 256 w 326"/>
                <a:gd name="T51" fmla="*/ 294 h 301"/>
                <a:gd name="T52" fmla="*/ 252 w 326"/>
                <a:gd name="T53" fmla="*/ 300 h 3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6"/>
                <a:gd name="T82" fmla="*/ 0 h 301"/>
                <a:gd name="T83" fmla="*/ 326 w 326"/>
                <a:gd name="T84" fmla="*/ 301 h 3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6" h="301">
                  <a:moveTo>
                    <a:pt x="0" y="92"/>
                  </a:moveTo>
                  <a:cubicBezTo>
                    <a:pt x="14" y="94"/>
                    <a:pt x="21" y="98"/>
                    <a:pt x="36" y="100"/>
                  </a:cubicBezTo>
                  <a:cubicBezTo>
                    <a:pt x="51" y="105"/>
                    <a:pt x="66" y="100"/>
                    <a:pt x="80" y="94"/>
                  </a:cubicBezTo>
                  <a:cubicBezTo>
                    <a:pt x="91" y="78"/>
                    <a:pt x="84" y="85"/>
                    <a:pt x="100" y="74"/>
                  </a:cubicBezTo>
                  <a:cubicBezTo>
                    <a:pt x="102" y="73"/>
                    <a:pt x="106" y="70"/>
                    <a:pt x="106" y="70"/>
                  </a:cubicBezTo>
                  <a:cubicBezTo>
                    <a:pt x="110" y="64"/>
                    <a:pt x="122" y="56"/>
                    <a:pt x="122" y="56"/>
                  </a:cubicBezTo>
                  <a:cubicBezTo>
                    <a:pt x="126" y="43"/>
                    <a:pt x="120" y="56"/>
                    <a:pt x="134" y="48"/>
                  </a:cubicBezTo>
                  <a:cubicBezTo>
                    <a:pt x="142" y="44"/>
                    <a:pt x="139" y="32"/>
                    <a:pt x="148" y="26"/>
                  </a:cubicBezTo>
                  <a:cubicBezTo>
                    <a:pt x="156" y="14"/>
                    <a:pt x="163" y="12"/>
                    <a:pt x="176" y="10"/>
                  </a:cubicBezTo>
                  <a:cubicBezTo>
                    <a:pt x="181" y="6"/>
                    <a:pt x="194" y="2"/>
                    <a:pt x="194" y="2"/>
                  </a:cubicBezTo>
                  <a:cubicBezTo>
                    <a:pt x="203" y="3"/>
                    <a:pt x="213" y="0"/>
                    <a:pt x="222" y="4"/>
                  </a:cubicBezTo>
                  <a:cubicBezTo>
                    <a:pt x="228" y="7"/>
                    <a:pt x="225" y="18"/>
                    <a:pt x="230" y="22"/>
                  </a:cubicBezTo>
                  <a:cubicBezTo>
                    <a:pt x="236" y="26"/>
                    <a:pt x="247" y="28"/>
                    <a:pt x="254" y="30"/>
                  </a:cubicBezTo>
                  <a:cubicBezTo>
                    <a:pt x="261" y="35"/>
                    <a:pt x="266" y="36"/>
                    <a:pt x="274" y="38"/>
                  </a:cubicBezTo>
                  <a:cubicBezTo>
                    <a:pt x="282" y="43"/>
                    <a:pt x="291" y="47"/>
                    <a:pt x="300" y="50"/>
                  </a:cubicBezTo>
                  <a:cubicBezTo>
                    <a:pt x="304" y="51"/>
                    <a:pt x="312" y="54"/>
                    <a:pt x="312" y="54"/>
                  </a:cubicBezTo>
                  <a:cubicBezTo>
                    <a:pt x="313" y="56"/>
                    <a:pt x="313" y="58"/>
                    <a:pt x="314" y="60"/>
                  </a:cubicBezTo>
                  <a:cubicBezTo>
                    <a:pt x="315" y="62"/>
                    <a:pt x="317" y="64"/>
                    <a:pt x="318" y="66"/>
                  </a:cubicBezTo>
                  <a:cubicBezTo>
                    <a:pt x="320" y="70"/>
                    <a:pt x="322" y="78"/>
                    <a:pt x="322" y="78"/>
                  </a:cubicBezTo>
                  <a:cubicBezTo>
                    <a:pt x="315" y="85"/>
                    <a:pt x="311" y="88"/>
                    <a:pt x="320" y="94"/>
                  </a:cubicBezTo>
                  <a:cubicBezTo>
                    <a:pt x="324" y="107"/>
                    <a:pt x="326" y="122"/>
                    <a:pt x="314" y="130"/>
                  </a:cubicBezTo>
                  <a:cubicBezTo>
                    <a:pt x="313" y="166"/>
                    <a:pt x="313" y="177"/>
                    <a:pt x="306" y="204"/>
                  </a:cubicBezTo>
                  <a:cubicBezTo>
                    <a:pt x="304" y="249"/>
                    <a:pt x="305" y="233"/>
                    <a:pt x="292" y="258"/>
                  </a:cubicBezTo>
                  <a:cubicBezTo>
                    <a:pt x="288" y="266"/>
                    <a:pt x="287" y="268"/>
                    <a:pt x="280" y="272"/>
                  </a:cubicBezTo>
                  <a:cubicBezTo>
                    <a:pt x="276" y="274"/>
                    <a:pt x="268" y="280"/>
                    <a:pt x="268" y="280"/>
                  </a:cubicBezTo>
                  <a:cubicBezTo>
                    <a:pt x="265" y="288"/>
                    <a:pt x="264" y="291"/>
                    <a:pt x="256" y="294"/>
                  </a:cubicBezTo>
                  <a:cubicBezTo>
                    <a:pt x="254" y="301"/>
                    <a:pt x="256" y="300"/>
                    <a:pt x="252" y="300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18"/>
            <p:cNvSpPr/>
            <p:nvPr/>
          </p:nvSpPr>
          <p:spPr bwMode="auto">
            <a:xfrm>
              <a:off x="3378" y="3085"/>
              <a:ext cx="117" cy="35"/>
            </a:xfrm>
            <a:custGeom>
              <a:avLst/>
              <a:gdLst>
                <a:gd name="T0" fmla="*/ 0 w 117"/>
                <a:gd name="T1" fmla="*/ 9 h 35"/>
                <a:gd name="T2" fmla="*/ 42 w 117"/>
                <a:gd name="T3" fmla="*/ 3 h 35"/>
                <a:gd name="T4" fmla="*/ 81 w 117"/>
                <a:gd name="T5" fmla="*/ 15 h 35"/>
                <a:gd name="T6" fmla="*/ 117 w 117"/>
                <a:gd name="T7" fmla="*/ 18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35"/>
                <a:gd name="T14" fmla="*/ 117 w 117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35">
                  <a:moveTo>
                    <a:pt x="0" y="9"/>
                  </a:moveTo>
                  <a:cubicBezTo>
                    <a:pt x="21" y="4"/>
                    <a:pt x="18" y="0"/>
                    <a:pt x="42" y="3"/>
                  </a:cubicBezTo>
                  <a:cubicBezTo>
                    <a:pt x="55" y="7"/>
                    <a:pt x="68" y="11"/>
                    <a:pt x="81" y="15"/>
                  </a:cubicBezTo>
                  <a:cubicBezTo>
                    <a:pt x="88" y="35"/>
                    <a:pt x="99" y="18"/>
                    <a:pt x="117" y="18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20"/>
            <p:cNvSpPr/>
            <p:nvPr/>
          </p:nvSpPr>
          <p:spPr bwMode="auto">
            <a:xfrm>
              <a:off x="3225" y="2895"/>
              <a:ext cx="162" cy="209"/>
            </a:xfrm>
            <a:custGeom>
              <a:avLst/>
              <a:gdLst>
                <a:gd name="T0" fmla="*/ 12 w 162"/>
                <a:gd name="T1" fmla="*/ 0 h 209"/>
                <a:gd name="T2" fmla="*/ 18 w 162"/>
                <a:gd name="T3" fmla="*/ 30 h 209"/>
                <a:gd name="T4" fmla="*/ 24 w 162"/>
                <a:gd name="T5" fmla="*/ 39 h 209"/>
                <a:gd name="T6" fmla="*/ 33 w 162"/>
                <a:gd name="T7" fmla="*/ 45 h 209"/>
                <a:gd name="T8" fmla="*/ 57 w 162"/>
                <a:gd name="T9" fmla="*/ 99 h 209"/>
                <a:gd name="T10" fmla="*/ 84 w 162"/>
                <a:gd name="T11" fmla="*/ 117 h 209"/>
                <a:gd name="T12" fmla="*/ 111 w 162"/>
                <a:gd name="T13" fmla="*/ 150 h 209"/>
                <a:gd name="T14" fmla="*/ 117 w 162"/>
                <a:gd name="T15" fmla="*/ 159 h 209"/>
                <a:gd name="T16" fmla="*/ 126 w 162"/>
                <a:gd name="T17" fmla="*/ 165 h 209"/>
                <a:gd name="T18" fmla="*/ 141 w 162"/>
                <a:gd name="T19" fmla="*/ 192 h 209"/>
                <a:gd name="T20" fmla="*/ 162 w 162"/>
                <a:gd name="T21" fmla="*/ 201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2"/>
                <a:gd name="T34" fmla="*/ 0 h 209"/>
                <a:gd name="T35" fmla="*/ 162 w 162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2" h="209">
                  <a:moveTo>
                    <a:pt x="12" y="0"/>
                  </a:moveTo>
                  <a:cubicBezTo>
                    <a:pt x="7" y="15"/>
                    <a:pt x="0" y="24"/>
                    <a:pt x="18" y="30"/>
                  </a:cubicBezTo>
                  <a:cubicBezTo>
                    <a:pt x="20" y="33"/>
                    <a:pt x="21" y="36"/>
                    <a:pt x="24" y="39"/>
                  </a:cubicBezTo>
                  <a:cubicBezTo>
                    <a:pt x="27" y="42"/>
                    <a:pt x="31" y="42"/>
                    <a:pt x="33" y="45"/>
                  </a:cubicBezTo>
                  <a:cubicBezTo>
                    <a:pt x="46" y="61"/>
                    <a:pt x="38" y="86"/>
                    <a:pt x="57" y="99"/>
                  </a:cubicBezTo>
                  <a:cubicBezTo>
                    <a:pt x="64" y="110"/>
                    <a:pt x="72" y="113"/>
                    <a:pt x="84" y="117"/>
                  </a:cubicBezTo>
                  <a:cubicBezTo>
                    <a:pt x="93" y="131"/>
                    <a:pt x="98" y="141"/>
                    <a:pt x="111" y="150"/>
                  </a:cubicBezTo>
                  <a:cubicBezTo>
                    <a:pt x="113" y="153"/>
                    <a:pt x="114" y="156"/>
                    <a:pt x="117" y="159"/>
                  </a:cubicBezTo>
                  <a:cubicBezTo>
                    <a:pt x="120" y="162"/>
                    <a:pt x="124" y="162"/>
                    <a:pt x="126" y="165"/>
                  </a:cubicBezTo>
                  <a:cubicBezTo>
                    <a:pt x="139" y="181"/>
                    <a:pt x="111" y="172"/>
                    <a:pt x="141" y="192"/>
                  </a:cubicBezTo>
                  <a:cubicBezTo>
                    <a:pt x="160" y="205"/>
                    <a:pt x="154" y="209"/>
                    <a:pt x="162" y="201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74" name="AutoShape 22"/>
          <p:cNvSpPr>
            <a:spLocks noChangeArrowheads="1"/>
          </p:cNvSpPr>
          <p:nvPr/>
        </p:nvSpPr>
        <p:spPr bwMode="auto">
          <a:xfrm>
            <a:off x="2231572" y="5148942"/>
            <a:ext cx="1828800" cy="381000"/>
          </a:xfrm>
          <a:prstGeom prst="wedgeRectCallout">
            <a:avLst>
              <a:gd name="adj1" fmla="val 176505"/>
              <a:gd name="adj2" fmla="val -42500"/>
            </a:avLst>
          </a:prstGeom>
          <a:solidFill>
            <a:srgbClr val="99FF33"/>
          </a:solidFill>
          <a:ln w="3175">
            <a:solidFill>
              <a:srgbClr val="0000FF"/>
            </a:solidFill>
            <a:prstDash val="dash"/>
            <a:miter lim="800000"/>
          </a:ln>
        </p:spPr>
        <p:txBody>
          <a:bodyPr/>
          <a:lstStyle/>
          <a:p>
            <a:pPr algn="ctr"/>
            <a:r>
              <a:rPr lang="en-US" b="1">
                <a:solidFill>
                  <a:srgbClr val="FF3300"/>
                </a:solidFill>
                <a:latin typeface=".VnTimeH" panose="020B7200000000000000" pitchFamily="34" charset="0"/>
              </a:rPr>
              <a:t>Namibia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>
            <a:off x="8719457" y="3951514"/>
            <a:ext cx="1930400" cy="381000"/>
          </a:xfrm>
          <a:prstGeom prst="wedgeRectCallout">
            <a:avLst>
              <a:gd name="adj1" fmla="val -61731"/>
              <a:gd name="adj2" fmla="val 134167"/>
            </a:avLst>
          </a:prstGeom>
          <a:solidFill>
            <a:srgbClr val="99FF33"/>
          </a:solidFill>
          <a:ln w="3175">
            <a:solidFill>
              <a:srgbClr val="0000FF"/>
            </a:solidFill>
            <a:prstDash val="dash"/>
            <a:miter lim="800000"/>
          </a:ln>
        </p:spPr>
        <p:txBody>
          <a:bodyPr/>
          <a:lstStyle/>
          <a:p>
            <a:pPr algn="ctr"/>
            <a:r>
              <a:rPr lang="en-US" sz="1400" b="1">
                <a:solidFill>
                  <a:srgbClr val="FF3300"/>
                </a:solidFill>
                <a:latin typeface=".VnTimeH" panose="020B7200000000000000" pitchFamily="34" charset="0"/>
              </a:rPr>
              <a:t>Dim-ba- bu- ª</a:t>
            </a:r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6527800" y="5573489"/>
            <a:ext cx="233680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000FF"/>
                </a:solidFill>
                <a:latin typeface=".VnTimeH" panose="020B7200000000000000" pitchFamily="34" charset="0"/>
              </a:rPr>
              <a:t>CH Nam Phi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711200" y="1"/>
            <a:ext cx="104648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GIAI ĐOẠN TỪ GIỮA NHỮNG NĂM 70 ĐẾN GIỮA NHỮNG NĂM 90 CỦA THẾ KỈ XX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?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trào</a:t>
            </a:r>
            <a:r>
              <a:rPr lang="en-US" sz="2400" dirty="0"/>
              <a:t> </a:t>
            </a:r>
            <a:r>
              <a:rPr lang="en-US" sz="2400" dirty="0" err="1"/>
              <a:t>giành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lập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Á, Phi, </a:t>
            </a:r>
            <a:r>
              <a:rPr lang="en-US" sz="2400" dirty="0" err="1"/>
              <a:t>Mĩ</a:t>
            </a:r>
            <a:r>
              <a:rPr lang="en-US" sz="2400" dirty="0"/>
              <a:t> La-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70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90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kỉ</a:t>
            </a:r>
            <a:r>
              <a:rPr lang="en-US" sz="2400" dirty="0"/>
              <a:t> XX.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74" grpId="0" animBg="1"/>
      <p:bldP spid="100375" grpId="0" animBg="1"/>
      <p:bldP spid="1003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5" name="Group 25"/>
          <p:cNvGraphicFramePr>
            <a:graphicFrameLocks noGrp="1"/>
          </p:cNvGraphicFramePr>
          <p:nvPr>
            <p:ph idx="4294967295"/>
          </p:nvPr>
        </p:nvGraphicFramePr>
        <p:xfrm>
          <a:off x="304800" y="990600"/>
          <a:ext cx="11582400" cy="2511552"/>
        </p:xfrm>
        <a:graphic>
          <a:graphicData uri="http://schemas.openxmlformats.org/drawingml/2006/table">
            <a:tbl>
              <a:tblPr/>
              <a:tblGrid>
                <a:gridCol w="251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77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TK XX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buê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Na-mi-bi-a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 Nam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2" name="Rectangle 3"/>
          <p:cNvSpPr>
            <a:spLocks noChangeArrowheads="1"/>
          </p:cNvSpPr>
          <p:nvPr/>
        </p:nvSpPr>
        <p:spPr bwMode="auto">
          <a:xfrm>
            <a:off x="0" y="5"/>
            <a:ext cx="12192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THỐNG KÊ CÁC GIAI ĐOẠN PHÁT TRIỂN CỦA PHONG TRÀO GIẢI PHÓNG DÂN TỘC TRÊN THẾ GIỚI SAU CTTG2</a:t>
            </a:r>
          </a:p>
        </p:txBody>
      </p:sp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2" name="Group 38"/>
          <p:cNvGraphicFramePr>
            <a:graphicFrameLocks noGrp="1"/>
          </p:cNvGraphicFramePr>
          <p:nvPr>
            <p:ph idx="4294967295"/>
          </p:nvPr>
        </p:nvGraphicFramePr>
        <p:xfrm>
          <a:off x="304800" y="76201"/>
          <a:ext cx="11582400" cy="660082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 La Tinh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In-đô-nê-xi-a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Việt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Ấn Độ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Cập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An-giê-ri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nước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Ba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17/8/1945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2/9/1945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12/10/1945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1954-1960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1/1/1959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Ghi-nê-Bit-xao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Môdămbích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Ăng gô 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9/1974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6/1975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11/1975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1thắng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GPDT ở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Dim-ba-buê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Na-mi-bi-a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 Nam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78" name="Rectangle 3"/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8000" y="457201"/>
            <a:ext cx="11176000" cy="46474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FF3300"/>
                </a:solidFill>
              </a:rPr>
              <a:t>Bài tập:</a:t>
            </a:r>
          </a:p>
          <a:p>
            <a:pPr marL="342900" indent="-342900"/>
            <a:endParaRPr lang="en-US" sz="2800" b="1" u="sng">
              <a:solidFill>
                <a:srgbClr val="FF3300"/>
              </a:solidFill>
            </a:endParaRPr>
          </a:p>
          <a:p>
            <a:pPr marL="342900" indent="-342900"/>
            <a:r>
              <a:rPr lang="vi-VN" sz="2400" u="sng">
                <a:solidFill>
                  <a:srgbClr val="0000FF"/>
                </a:solidFill>
              </a:rPr>
              <a:t>Câu </a:t>
            </a:r>
            <a:r>
              <a:rPr lang="en-US" sz="2400" u="sng">
                <a:solidFill>
                  <a:srgbClr val="0000FF"/>
                </a:solidFill>
              </a:rPr>
              <a:t>1</a:t>
            </a:r>
            <a:r>
              <a:rPr lang="vi-VN" sz="2400">
                <a:solidFill>
                  <a:srgbClr val="0000FF"/>
                </a:solidFill>
              </a:rPr>
              <a:t>. Sự kiện phát xít Nhật đầu hàng Đồng minh đã tạo thời cơ cho các dân tộc ở khu vực nào đứng lên đấu tranh giành độc lập?</a:t>
            </a:r>
          </a:p>
          <a:p>
            <a:pPr marL="342900" indent="-342900">
              <a:buFontTx/>
              <a:buAutoNum type="alphaUcPeriod"/>
            </a:pPr>
            <a:r>
              <a:rPr lang="vi-VN" sz="2400"/>
              <a:t>Đông Nam Á.</a:t>
            </a:r>
            <a:r>
              <a:rPr lang="vi-VN" sz="2400" b="1"/>
              <a:t>	</a:t>
            </a:r>
            <a:r>
              <a:rPr lang="vi-VN" sz="2400"/>
              <a:t>	</a:t>
            </a:r>
            <a:r>
              <a:rPr lang="en-US" sz="2400"/>
              <a:t>       </a:t>
            </a:r>
            <a:r>
              <a:rPr lang="vi-VN" sz="2400"/>
              <a:t>B. Nam Phi.		</a:t>
            </a:r>
            <a:endParaRPr lang="en-US" sz="2400"/>
          </a:p>
          <a:p>
            <a:pPr marL="342900" indent="-342900"/>
            <a:r>
              <a:rPr lang="fr-FR" sz="2400"/>
              <a:t>C. </a:t>
            </a:r>
            <a:r>
              <a:rPr lang="vi-VN" sz="2400"/>
              <a:t>Đông Bắc Á.		</a:t>
            </a:r>
            <a:r>
              <a:rPr lang="en-US" sz="2400"/>
              <a:t>       </a:t>
            </a:r>
            <a:r>
              <a:rPr lang="vi-VN" sz="2400"/>
              <a:t>D. Mĩ La tinh.</a:t>
            </a:r>
            <a:endParaRPr lang="en-US" sz="2400"/>
          </a:p>
          <a:p>
            <a:pPr marL="342900" indent="-342900"/>
            <a:endParaRPr lang="vi-VN" sz="2400" b="1" u="sng"/>
          </a:p>
          <a:p>
            <a:pPr marL="342900" indent="-342900"/>
            <a:r>
              <a:rPr lang="vi-VN" sz="2400" u="sng">
                <a:solidFill>
                  <a:srgbClr val="0000FF"/>
                </a:solidFill>
              </a:rPr>
              <a:t>Câu </a:t>
            </a:r>
            <a:r>
              <a:rPr lang="en-US" sz="2400" u="sng">
                <a:solidFill>
                  <a:srgbClr val="0000FF"/>
                </a:solidFill>
              </a:rPr>
              <a:t>2</a:t>
            </a:r>
            <a:r>
              <a:rPr lang="vi-VN" sz="2400">
                <a:solidFill>
                  <a:srgbClr val="0000FF"/>
                </a:solidFill>
              </a:rPr>
              <a:t>. Cho đến năm 1967, hệ thống thuộc địa của chủ nghĩa thực dân chỉ còn tập trung chủ yếu ở khu vực nào?</a:t>
            </a:r>
            <a:endParaRPr lang="en-US" sz="2400">
              <a:solidFill>
                <a:srgbClr val="0000FF"/>
              </a:solidFill>
            </a:endParaRPr>
          </a:p>
          <a:p>
            <a:pPr marL="342900" indent="-342900"/>
            <a:endParaRPr lang="vi-VN" sz="2400">
              <a:solidFill>
                <a:srgbClr val="0000FF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vi-VN" sz="2400"/>
              <a:t>Đông Nam Á.		</a:t>
            </a:r>
            <a:r>
              <a:rPr lang="en-US" sz="2400"/>
              <a:t>           </a:t>
            </a:r>
            <a:r>
              <a:rPr lang="vi-VN" sz="2400"/>
              <a:t>B. Nam Mĩ.		</a:t>
            </a:r>
            <a:endParaRPr lang="en-US" sz="2400"/>
          </a:p>
          <a:p>
            <a:pPr marL="342900" indent="-342900"/>
            <a:r>
              <a:rPr lang="en-US" sz="2400"/>
              <a:t>C</a:t>
            </a:r>
            <a:r>
              <a:rPr lang="vi-VN" sz="2400"/>
              <a:t>. Nam châu Phi.		</a:t>
            </a:r>
            <a:r>
              <a:rPr lang="en-US" sz="2400"/>
              <a:t>           </a:t>
            </a:r>
            <a:r>
              <a:rPr lang="vi-VN" sz="2400"/>
              <a:t>D. Mĩ La tinh.</a:t>
            </a:r>
            <a:endParaRPr lang="en-US" sz="2400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04800" y="2042746"/>
            <a:ext cx="711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55600" y="4647427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  <p:bldP spid="348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762005"/>
            <a:ext cx="11480800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vi-VN" sz="2000" b="1" u="sng">
                <a:solidFill>
                  <a:srgbClr val="0000FF"/>
                </a:solidFill>
              </a:rPr>
              <a:t>Câu </a:t>
            </a:r>
            <a:r>
              <a:rPr lang="en-US" sz="2000" b="1" u="sng">
                <a:solidFill>
                  <a:srgbClr val="0000FF"/>
                </a:solidFill>
              </a:rPr>
              <a:t>3</a:t>
            </a:r>
            <a:r>
              <a:rPr lang="vi-VN" sz="2000" b="1">
                <a:solidFill>
                  <a:srgbClr val="0000FF"/>
                </a:solidFill>
              </a:rPr>
              <a:t>. </a:t>
            </a:r>
            <a:r>
              <a:rPr lang="vi-VN" sz="2000">
                <a:solidFill>
                  <a:srgbClr val="0000FF"/>
                </a:solidFill>
              </a:rPr>
              <a:t>Ngay sau khi Chiến tranh thế giới thứ hai kết thúc phong trào giải phóng dân tộc đã nổ ra mạnh mẽ nhất ở các nước nào?</a:t>
            </a:r>
            <a:endParaRPr lang="en-US" sz="2000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</a:pPr>
            <a:endParaRPr lang="en-US" sz="2000" b="1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2000"/>
              <a:t>In-đô-nê-xi-a, Việt Nam, Lào.</a:t>
            </a:r>
            <a:r>
              <a:rPr lang="en-US" sz="2000" b="1"/>
              <a:t>	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de-DE" sz="2000"/>
              <a:t> Việt Nam, Mi-an-ma, Lào.</a:t>
            </a:r>
            <a:endParaRPr lang="it-IT" sz="2000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C. In-đô-nê-xi-a, Xin-ga-po, Thái Lan.	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D. Phi-lip-pin, Việt Nam, Ma-lai-xi-a.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endParaRPr lang="it-IT" sz="2000" b="1" u="sng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 b="1" u="sng">
                <a:solidFill>
                  <a:srgbClr val="0000FF"/>
                </a:solidFill>
              </a:rPr>
              <a:t>Câu 4</a:t>
            </a:r>
            <a:r>
              <a:rPr lang="it-IT" sz="2000" b="1">
                <a:solidFill>
                  <a:srgbClr val="0000FF"/>
                </a:solidFill>
              </a:rPr>
              <a:t>. Năm 1960 đã đi vào lịch sử với tên gọi là "Năm châu Phi", vì sao?</a:t>
            </a:r>
          </a:p>
          <a:p>
            <a:pPr marL="381000" indent="-381000">
              <a:lnSpc>
                <a:spcPct val="80000"/>
              </a:lnSpc>
            </a:pPr>
            <a:endParaRPr lang="it-IT" sz="2000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A. Có nhiều nước ở châu Phi được trao trả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B. Có phong trào giải phóng dân tộc phát triển sớm nhất, mạnh nhất.</a:t>
            </a:r>
            <a:endParaRPr lang="it-IT" sz="2000" b="1"/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C. Có 17 nước ở châu Phi tuyên bố độc lập.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it-IT" sz="2000"/>
              <a:t>D. Châu Phi là "Lục địa mới trỗi dậy".</a:t>
            </a:r>
            <a:endParaRPr lang="en-US" sz="200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304801" y="1524000"/>
            <a:ext cx="355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A</a:t>
            </a: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04800" y="4478216"/>
            <a:ext cx="355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7000" y="1"/>
            <a:ext cx="1078992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XX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trệ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000" y="3429003"/>
            <a:ext cx="1164336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</a:t>
            </a:r>
            <a:r>
              <a:rPr lang="en-US" sz="2600" b="1" spc="-3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spc="-3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 đổ của chế độ XHCN ở các nước Đông Âu và Liên Xô </a:t>
            </a:r>
            <a:r>
              <a:rPr lang="en-US" sz="2600" b="1" spc="-3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spc="-3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spc="-3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600" b="1" spc="-3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6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6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1137139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0" y="5978770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5"/>
            <a:ext cx="10972800" cy="4525963"/>
          </a:xfrm>
          <a:solidFill>
            <a:schemeClr val="bg1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it-IT" sz="2000" u="sng">
                <a:solidFill>
                  <a:srgbClr val="0000FF"/>
                </a:solidFill>
              </a:rPr>
              <a:t>Câu 5</a:t>
            </a:r>
            <a:r>
              <a:rPr lang="it-IT" sz="2000">
                <a:solidFill>
                  <a:srgbClr val="0000FF"/>
                </a:solidFill>
              </a:rPr>
              <a:t>. Phong trào đấu tranh giành độc lập của Ăng-gô-la, Mô-dăm-bich, Ghi-nê Bit-Xao nhằm đánh đổ ách thống trị của:</a:t>
            </a:r>
            <a:endParaRPr lang="fr-FR" sz="200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A. phát xít Nhật.		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B. phát xít l-ta-li-a.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C. thực dân Tây Ban Nha.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D. thực dân Bồ Đào Nha.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fr-FR" sz="2000" u="sng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u="sng">
                <a:solidFill>
                  <a:srgbClr val="0000FF"/>
                </a:solidFill>
              </a:rPr>
              <a:t>Câu 6</a:t>
            </a:r>
            <a:r>
              <a:rPr lang="fr-FR" sz="2000">
                <a:solidFill>
                  <a:srgbClr val="0000FF"/>
                </a:solidFill>
              </a:rPr>
              <a:t>. Từ cuối những năm 70 của thế kỉ XX, chủ nghĩa thực dân chỉ còn tồn tại dưới hình thức nào?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/>
              <a:t>Chủ nghĩa thực dân kiểu cũ.			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/>
              <a:t>B. Chủ nghĩa thực dân kiểu mới.</a:t>
            </a:r>
            <a:endParaRPr lang="fr-FR" sz="2000" b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C. Chế độ phân biệt chủng tộc.</a:t>
            </a:r>
            <a:r>
              <a:rPr lang="fr-FR" sz="2000" b="1"/>
              <a:t>		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D. Chế độ thực dân.</a:t>
            </a:r>
            <a:endParaRPr lang="en-US" sz="200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461108" y="2324100"/>
            <a:ext cx="336061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08000" y="4185137"/>
            <a:ext cx="406400" cy="32238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5"/>
            <a:ext cx="10972800" cy="4525963"/>
          </a:xfrm>
          <a:solidFill>
            <a:schemeClr val="bg1"/>
          </a:solidFill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it-IT" sz="2000" u="sng">
                <a:solidFill>
                  <a:srgbClr val="0000FF"/>
                </a:solidFill>
              </a:rPr>
              <a:t>Câu 5</a:t>
            </a:r>
            <a:r>
              <a:rPr lang="it-IT" sz="2000">
                <a:solidFill>
                  <a:srgbClr val="0000FF"/>
                </a:solidFill>
              </a:rPr>
              <a:t>. Phong trào đấu tranh giành độc lập của Ăng-gô-la, Mô-dăm-bich, Ghi-nê Bit-Xao nhằm đánh đổ ách thống trị của:</a:t>
            </a:r>
            <a:endParaRPr lang="fr-FR" sz="2000">
              <a:solidFill>
                <a:srgbClr val="0000FF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A. phát xít Nhật.		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B. phát xít l-ta-li-a.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C. thực dân Tây Ban Nha.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D. thực dân Bồ Đào Nha.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fr-FR" sz="2000" u="sng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 u="sng">
                <a:solidFill>
                  <a:srgbClr val="0000FF"/>
                </a:solidFill>
              </a:rPr>
              <a:t>Câu 6</a:t>
            </a:r>
            <a:r>
              <a:rPr lang="fr-FR" sz="2000">
                <a:solidFill>
                  <a:srgbClr val="0000FF"/>
                </a:solidFill>
              </a:rPr>
              <a:t>. Từ cuối những năm 70 của thế kỉ XX, chủ nghĩa thực dân chỉ còn tồn tại dưới hình thức nào?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/>
              <a:t>Chủ nghĩa thực dân kiểu cũ.			</a:t>
            </a:r>
          </a:p>
          <a:p>
            <a:pPr marL="457200" indent="-457200">
              <a:lnSpc>
                <a:spcPct val="80000"/>
              </a:lnSpc>
              <a:buFontTx/>
              <a:buAutoNum type="alphaUcPeriod"/>
            </a:pPr>
            <a:r>
              <a:rPr lang="fr-FR" sz="2000"/>
              <a:t>B. Chủ nghĩa thực dân kiểu mới.</a:t>
            </a:r>
            <a:endParaRPr lang="fr-FR" sz="2000" b="1"/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C. Chế độ phân biệt chủng tộc.</a:t>
            </a:r>
            <a:r>
              <a:rPr lang="fr-FR" sz="2000" b="1"/>
              <a:t>		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fr-FR" sz="2000"/>
              <a:t>D. Chế độ thực dân.</a:t>
            </a:r>
            <a:endParaRPr lang="en-US" sz="200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508000" y="2324100"/>
            <a:ext cx="429846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D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508000" y="4290646"/>
            <a:ext cx="390769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en-US" sz="2400" b="1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s 3072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en-US" altLang="zh-CN">
              <a:ea typeface="SimSun" panose="02010600030101010101" pitchFamily="2" charset="-122"/>
            </a:endParaRPr>
          </a:p>
        </p:txBody>
      </p:sp>
      <p:sp>
        <p:nvSpPr>
          <p:cNvPr id="47107" name="Text Box 30721"/>
          <p:cNvSpPr txBox="1">
            <a:spLocks noChangeArrowheads="1"/>
          </p:cNvSpPr>
          <p:nvPr/>
        </p:nvSpPr>
        <p:spPr bwMode="auto">
          <a:xfrm>
            <a:off x="508000" y="152403"/>
            <a:ext cx="11277600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 tập 2</a:t>
            </a:r>
          </a:p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Nhận xét nào dưới đây </a:t>
            </a:r>
            <a:r>
              <a:rPr lang="en-US" altLang="zh-CN" sz="2800" b="1" u="sng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 đúng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về quá trình phát triển của phong trào giải  phóng dân tộc từ sau Chiến tranh thế giới thứ hai đến giữa những năm 90 của thế kỉ XX:</a:t>
            </a:r>
            <a:r>
              <a:rPr lang="en-US" altLang="zh-CN" sz="280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8" name="Text Box 30722"/>
          <p:cNvSpPr txBox="1">
            <a:spLocks noChangeArrowheads="1"/>
          </p:cNvSpPr>
          <p:nvPr/>
        </p:nvSpPr>
        <p:spPr bwMode="auto">
          <a:xfrm>
            <a:off x="609600" y="2133600"/>
            <a:ext cx="111760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  Phong trµo ph¸t triÓn ®ång ®Òu ë c¶ ba ch©u lôc, nh­ng  m¹nh mÏ nhÊt lµ ë ch©u Phi.</a:t>
            </a:r>
          </a:p>
        </p:txBody>
      </p:sp>
      <p:sp>
        <p:nvSpPr>
          <p:cNvPr id="47109" name="Text Box 30723"/>
          <p:cNvSpPr txBox="1">
            <a:spLocks noChangeArrowheads="1"/>
          </p:cNvSpPr>
          <p:nvPr/>
        </p:nvSpPr>
        <p:spPr bwMode="auto">
          <a:xfrm>
            <a:off x="609600" y="3124200"/>
            <a:ext cx="11176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B.  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Phong trµo khëi ®Çu ë </a:t>
            </a:r>
            <a:r>
              <a:rPr lang="vi-VN" altLang="en-US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Đ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«ng Nam </a:t>
            </a:r>
            <a:r>
              <a:rPr lang="en-US" altLang="zh-CN" sz="2800" b="1">
                <a:solidFill>
                  <a:srgbClr val="0000FF"/>
                </a:solidFill>
                <a:latin typeface=".VnTimeH" panose="020B7200000000000000" pitchFamily="34" charset="0"/>
                <a:ea typeface="SimSun" panose="02010600030101010101" pitchFamily="2" charset="-122"/>
              </a:rPr>
              <a:t>¸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, råi lan sang Nam</a:t>
            </a:r>
            <a:r>
              <a:rPr lang="en-US" altLang="zh-CN" sz="2800" b="1">
                <a:solidFill>
                  <a:srgbClr val="0000FF"/>
                </a:solidFill>
                <a:latin typeface=".VnTimeH" panose="020B7200000000000000" pitchFamily="34" charset="0"/>
                <a:ea typeface="SimSun" panose="02010600030101010101" pitchFamily="2" charset="-122"/>
              </a:rPr>
              <a:t> ¸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, B¾c Phi vµ MÜ La tinh.</a:t>
            </a:r>
          </a:p>
        </p:txBody>
      </p:sp>
      <p:sp>
        <p:nvSpPr>
          <p:cNvPr id="47110" name="Text Box 30724"/>
          <p:cNvSpPr txBox="1">
            <a:spLocks noChangeArrowheads="1"/>
          </p:cNvSpPr>
          <p:nvPr/>
        </p:nvSpPr>
        <p:spPr bwMode="auto">
          <a:xfrm>
            <a:off x="609600" y="4191004"/>
            <a:ext cx="111760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C.  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Phong trµo lµm tan r· tõng m¶ng vµ ®i tíi sôp ®æ hoµn toµn hÖ thèng thuéc ®Þa cña chñ nghÜa ®Õ quèc.</a:t>
            </a:r>
          </a:p>
        </p:txBody>
      </p:sp>
      <p:sp>
        <p:nvSpPr>
          <p:cNvPr id="47111" name="Text Box 30725"/>
          <p:cNvSpPr txBox="1">
            <a:spLocks noChangeArrowheads="1"/>
          </p:cNvSpPr>
          <p:nvPr/>
        </p:nvSpPr>
        <p:spPr bwMode="auto">
          <a:xfrm>
            <a:off x="609600" y="5484813"/>
            <a:ext cx="111760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D.  C¸c 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 n­íc thuéc ®Þa giµnh ®­îc ®éc lËp d­íi nhiÒu    h</a:t>
            </a:r>
            <a:r>
              <a:rPr lang="vi-VN" altLang="en-US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i</a:t>
            </a:r>
            <a:r>
              <a:rPr lang="en-US" altLang="zh-CN" sz="2800" b="1">
                <a:solidFill>
                  <a:srgbClr val="0000FF"/>
                </a:solidFill>
                <a:latin typeface=".VnTime" panose="020B7200000000000000" pitchFamily="34" charset="0"/>
                <a:ea typeface="SimSun" panose="02010600030101010101" pitchFamily="2" charset="-122"/>
              </a:rPr>
              <a:t>nh thøc vµ møc ®é kh¸c nhau.</a:t>
            </a:r>
          </a:p>
        </p:txBody>
      </p:sp>
      <p:sp>
        <p:nvSpPr>
          <p:cNvPr id="30727" name="Oval 30726"/>
          <p:cNvSpPr>
            <a:spLocks noChangeArrowheads="1"/>
          </p:cNvSpPr>
          <p:nvPr/>
        </p:nvSpPr>
        <p:spPr bwMode="auto">
          <a:xfrm>
            <a:off x="508000" y="2133600"/>
            <a:ext cx="711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endParaRPr lang="en-US" altLang="zh-CN"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82" name="Group 38"/>
          <p:cNvGraphicFramePr>
            <a:graphicFrameLocks noGrp="1"/>
          </p:cNvGraphicFramePr>
          <p:nvPr>
            <p:ph idx="4294967295"/>
          </p:nvPr>
        </p:nvGraphicFramePr>
        <p:xfrm>
          <a:off x="304800" y="76201"/>
          <a:ext cx="11582400" cy="660082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5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 vực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giành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độc lập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 La Tinh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In-đô-nê-xi-a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Việt Nam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Ấn Độ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Cập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An-giê-ri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nước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 Ba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17/8/1945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2/9/1945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12/10/1945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1947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1954-1960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1/1/1959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 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Ghi-nê-Bit-xao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Môdămbích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Ăng gô la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9/1974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6/1975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11/1975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1thắng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GPDT ở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TK XX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Dim-ba-buê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Na-mi-bi-a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 Nam Phi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-1990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-1993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CNĐQ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sụp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anose="020B7200000000000000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78" name="Rectangle 3"/>
          <p:cNvSpPr>
            <a:spLocks noChangeArrowheads="1"/>
          </p:cNvSpPr>
          <p:nvPr/>
        </p:nvSpPr>
        <p:spPr bwMode="auto">
          <a:xfrm>
            <a:off x="0" y="0"/>
            <a:ext cx="121920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" y="161792"/>
            <a:ext cx="11633200" cy="658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vững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246185" y="750278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46185" y="5908431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" y="50971"/>
            <a:ext cx="11602720" cy="433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7.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đuờng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đuờng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		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pPr>
              <a:lnSpc>
                <a:spcPts val="1900"/>
              </a:lnSpc>
            </a:pP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640" y="4453248"/>
            <a:ext cx="1130808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   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r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		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6185" y="656492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820508" y="5089381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" y="91442"/>
            <a:ext cx="11582400" cy="6580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XHCN.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XHCN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CNXH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CNXH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Oval 3"/>
          <p:cNvSpPr/>
          <p:nvPr/>
        </p:nvSpPr>
        <p:spPr>
          <a:xfrm>
            <a:off x="246185" y="1160585"/>
            <a:ext cx="275492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108439" y="5392616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" y="257974"/>
            <a:ext cx="11145520" cy="582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600" b="1" u="sng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bang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sụp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đảo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Goóc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ba-chốp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SNG.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1991,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Goóc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ba-chốp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b="1" u="sng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Xô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vi-VN" alt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bùng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đòi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bang.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25000"/>
              </a:lnSpc>
            </a:pP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A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ts val="1900"/>
              </a:lnSpc>
            </a:pP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00"/>
              </a:lnSpc>
            </a:pPr>
            <a:r>
              <a:rPr lang="en-US" sz="2600" b="1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6185" y="1365738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" name="Oval 4"/>
          <p:cNvSpPr/>
          <p:nvPr/>
        </p:nvSpPr>
        <p:spPr>
          <a:xfrm>
            <a:off x="246185" y="5029200"/>
            <a:ext cx="550984" cy="41030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52400"/>
            <a:ext cx="8686800" cy="9604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  <a:b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Á, PHI, MĨ-LA-TINH TỪ NĂM 1945 ĐẾN NAY</a:t>
            </a:r>
            <a:b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320" y="952316"/>
            <a:ext cx="10525760" cy="182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i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4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24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1828800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 i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1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PHÁT TRIỂN CỦA PHONG TRÀO GIẢI PHÓNG DÂN TỘC VÀ </a:t>
            </a:r>
          </a:p>
          <a:p>
            <a:pPr algn="ctr" eaLnBrk="1" hangingPunct="1">
              <a:lnSpc>
                <a:spcPct val="1150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TAN RÃ  CỦA HỆ THỐNG THUỘC ĐỊA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en-US" sz="1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33680" y="1230816"/>
            <a:ext cx="117246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9.4|2.3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2897</Words>
  <Application>Microsoft Office PowerPoint</Application>
  <PresentationFormat>Widescreen</PresentationFormat>
  <Paragraphs>394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.VnTime</vt:lpstr>
      <vt:lpstr>.VnTimeH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II  CÁC NƯỚC Á, PHI, MĨ-LA-TINH TỪ NĂM 1945 ĐẾN NAY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Nguyen</dc:creator>
  <cp:lastModifiedBy>Vũ Bảo Ngọc</cp:lastModifiedBy>
  <cp:revision>68</cp:revision>
  <dcterms:created xsi:type="dcterms:W3CDTF">2020-09-28T03:28:00Z</dcterms:created>
  <dcterms:modified xsi:type="dcterms:W3CDTF">2021-12-30T03:27:17Z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CE5481AE8D4C49F4B555F479B8F77A9C</vt:lpwstr>
  </property>
  <property fmtid="{D5CDD505-2E9C-101B-9397-08002B2CF9AE}" pid="3" name="KSOProductBuildVer">
    <vt:lpwstr>1033-11.2.0.10323</vt:lpwstr>
  </property>
</Properties>
</file>